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1.svg" ContentType="image/svg+xml"/>
  <Override PartName="/ppt/media/image12.svg" ContentType="image/svg+xml"/>
  <Override PartName="/ppt/media/image19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26.svg" ContentType="image/svg+xml"/>
  <Override PartName="/ppt/media/image27.svg" ContentType="image/svg+xml"/>
  <Override PartName="/ppt/media/image28.svg" ContentType="image/svg+xml"/>
  <Override PartName="/ppt/media/image29.svg" ContentType="image/svg+xml"/>
  <Override PartName="/ppt/media/image3.svg" ContentType="image/svg+xml"/>
  <Override PartName="/ppt/media/image30.svg" ContentType="image/svg+xml"/>
  <Override PartName="/ppt/media/image31.svg" ContentType="image/svg+xml"/>
  <Override PartName="/ppt/media/image32.svg" ContentType="image/svg+xml"/>
  <Override PartName="/ppt/media/image37.svg" ContentType="image/svg+xml"/>
  <Override PartName="/ppt/media/image38.svg" ContentType="image/svg+xml"/>
  <Override PartName="/ppt/media/image39.svg" ContentType="image/svg+xml"/>
  <Override PartName="/ppt/media/image4.svg" ContentType="image/svg+xml"/>
  <Override PartName="/ppt/media/image40.svg" ContentType="image/svg+xml"/>
  <Override PartName="/ppt/media/image5.svg" ContentType="image/svg+xml"/>
  <Override PartName="/ppt/media/image6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SimSun" panose="02010600030101010101" pitchFamily="2" charset="-122"/>
      <p:regular r:id="rId17"/>
    </p:embeddedFont>
    <p:embeddedFont>
      <p:font typeface="Libre Baskerville" panose="02000000000000000000" pitchFamily="34" charset="0"/>
      <p:bold r:id="rId18"/>
    </p:embeddedFont>
    <p:embeddedFont>
      <p:font typeface="Libre Baskerville" panose="02000000000000000000" pitchFamily="34" charset="-122"/>
      <p:bold r:id="rId19"/>
    </p:embeddedFont>
    <p:embeddedFont>
      <p:font typeface="Libre Baskerville" panose="02000000000000000000" pitchFamily="34" charset="-120"/>
      <p:bold r:id="rId20"/>
    </p:embeddedFont>
    <p:embeddedFont>
      <p:font typeface="DM Sans" pitchFamily="34" charset="0"/>
      <p:bold r:id="rId21"/>
    </p:embeddedFont>
    <p:embeddedFont>
      <p:font typeface="DM Sans" pitchFamily="34" charset="-122"/>
      <p:bold r:id="rId22"/>
    </p:embeddedFont>
    <p:embeddedFont>
      <p:font typeface="DM Sans" pitchFamily="34" charset="-120"/>
      <p:bold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BF96DDC-2BCC-43C1-8C78-36F5B4DD436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84688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6"/>
            <a:ext cx="12618720" cy="3423284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6"/>
            <a:ext cx="12618720" cy="1800224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52006" cy="5431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6874" y="1920240"/>
            <a:ext cx="6452006" cy="5431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0"/>
            <a:ext cx="7406640" cy="5848350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0"/>
            <a:ext cx="7406640" cy="5848350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731520" y="7494270"/>
            <a:ext cx="3413760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68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998720" y="7494270"/>
            <a:ext cx="4632960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68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10485120" y="7494270"/>
            <a:ext cx="3413760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68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528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11480" lvl="0" indent="-41148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•"/>
        <a:defRPr sz="384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91540" lvl="1" indent="-34290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–"/>
        <a:defRPr sz="336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371600" lvl="2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•"/>
        <a:defRPr sz="288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920240" lvl="3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–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468880" lvl="4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017520" lvl="5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566160" lvl="6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114800" lvl="7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663440" lvl="8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6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48640" lvl="1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097280" lvl="2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45920" lvl="3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194560" lvl="4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743200" lvl="5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3291840" lvl="6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840480" lvl="7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4389120" lvl="8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svg"/><Relationship Id="rId3" Type="http://schemas.openxmlformats.org/officeDocument/2006/relationships/image" Target="../media/image4.sv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svg"/><Relationship Id="rId5" Type="http://schemas.openxmlformats.org/officeDocument/2006/relationships/image" Target="../media/image11.svg"/><Relationship Id="rId4" Type="http://schemas.openxmlformats.org/officeDocument/2006/relationships/image" Target="../media/image10.svg"/><Relationship Id="rId3" Type="http://schemas.openxmlformats.org/officeDocument/2006/relationships/image" Target="../media/image9.svg"/><Relationship Id="rId2" Type="http://schemas.openxmlformats.org/officeDocument/2006/relationships/image" Target="../media/image8.svg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19.svg"/><Relationship Id="rId40" Type="http://schemas.openxmlformats.org/officeDocument/2006/relationships/notesSlide" Target="../notesSlides/notesSlide5.xml"/><Relationship Id="rId4" Type="http://schemas.openxmlformats.org/officeDocument/2006/relationships/image" Target="../media/image2.png"/><Relationship Id="rId39" Type="http://schemas.openxmlformats.org/officeDocument/2006/relationships/slideLayout" Target="../slideLayouts/slideLayout2.xml"/><Relationship Id="rId38" Type="http://schemas.openxmlformats.org/officeDocument/2006/relationships/image" Target="../media/image25.png"/><Relationship Id="rId37" Type="http://schemas.openxmlformats.org/officeDocument/2006/relationships/tags" Target="../tags/tag30.xml"/><Relationship Id="rId36" Type="http://schemas.openxmlformats.org/officeDocument/2006/relationships/tags" Target="../tags/tag29.xml"/><Relationship Id="rId35" Type="http://schemas.openxmlformats.org/officeDocument/2006/relationships/image" Target="../media/image24.svg"/><Relationship Id="rId34" Type="http://schemas.openxmlformats.org/officeDocument/2006/relationships/tags" Target="../tags/tag28.xml"/><Relationship Id="rId33" Type="http://schemas.openxmlformats.org/officeDocument/2006/relationships/tags" Target="../tags/tag27.xml"/><Relationship Id="rId32" Type="http://schemas.openxmlformats.org/officeDocument/2006/relationships/tags" Target="../tags/tag26.xml"/><Relationship Id="rId31" Type="http://schemas.openxmlformats.org/officeDocument/2006/relationships/tags" Target="../tags/tag25.xml"/><Relationship Id="rId30" Type="http://schemas.openxmlformats.org/officeDocument/2006/relationships/tags" Target="../tags/tag24.xml"/><Relationship Id="rId3" Type="http://schemas.openxmlformats.org/officeDocument/2006/relationships/tags" Target="../tags/tag3.xml"/><Relationship Id="rId29" Type="http://schemas.openxmlformats.org/officeDocument/2006/relationships/image" Target="../media/image23.svg"/><Relationship Id="rId28" Type="http://schemas.openxmlformats.org/officeDocument/2006/relationships/tags" Target="../tags/tag23.xml"/><Relationship Id="rId27" Type="http://schemas.openxmlformats.org/officeDocument/2006/relationships/tags" Target="../tags/tag22.xml"/><Relationship Id="rId26" Type="http://schemas.openxmlformats.org/officeDocument/2006/relationships/tags" Target="../tags/tag21.xml"/><Relationship Id="rId25" Type="http://schemas.openxmlformats.org/officeDocument/2006/relationships/tags" Target="../tags/tag20.xml"/><Relationship Id="rId24" Type="http://schemas.openxmlformats.org/officeDocument/2006/relationships/tags" Target="../tags/tag19.xml"/><Relationship Id="rId23" Type="http://schemas.openxmlformats.org/officeDocument/2006/relationships/image" Target="../media/image22.svg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tags" Target="../tags/tag16.xml"/><Relationship Id="rId2" Type="http://schemas.openxmlformats.org/officeDocument/2006/relationships/tags" Target="../tags/tag2.xml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image" Target="../media/image21.svg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image" Target="../media/image20.svg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image" Target="../media/image27.svg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3" Type="http://schemas.openxmlformats.org/officeDocument/2006/relationships/notesSlide" Target="../notesSlides/notesSlide6.xml"/><Relationship Id="rId32" Type="http://schemas.openxmlformats.org/officeDocument/2006/relationships/slideLayout" Target="../slideLayouts/slideLayout12.xml"/><Relationship Id="rId31" Type="http://schemas.openxmlformats.org/officeDocument/2006/relationships/image" Target="../media/image34.png"/><Relationship Id="rId30" Type="http://schemas.openxmlformats.org/officeDocument/2006/relationships/image" Target="../media/image33.png"/><Relationship Id="rId3" Type="http://schemas.openxmlformats.org/officeDocument/2006/relationships/image" Target="../media/image26.svg"/><Relationship Id="rId29" Type="http://schemas.openxmlformats.org/officeDocument/2006/relationships/tags" Target="../tags/tag51.xml"/><Relationship Id="rId28" Type="http://schemas.openxmlformats.org/officeDocument/2006/relationships/tags" Target="../tags/tag50.xml"/><Relationship Id="rId27" Type="http://schemas.openxmlformats.org/officeDocument/2006/relationships/image" Target="../media/image32.svg"/><Relationship Id="rId26" Type="http://schemas.openxmlformats.org/officeDocument/2006/relationships/tags" Target="../tags/tag49.xml"/><Relationship Id="rId25" Type="http://schemas.openxmlformats.org/officeDocument/2006/relationships/tags" Target="../tags/tag48.xml"/><Relationship Id="rId24" Type="http://schemas.openxmlformats.org/officeDocument/2006/relationships/tags" Target="../tags/tag47.xml"/><Relationship Id="rId23" Type="http://schemas.openxmlformats.org/officeDocument/2006/relationships/image" Target="../media/image31.svg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image" Target="../media/image2.png"/><Relationship Id="rId19" Type="http://schemas.openxmlformats.org/officeDocument/2006/relationships/image" Target="../media/image30.svg"/><Relationship Id="rId18" Type="http://schemas.openxmlformats.org/officeDocument/2006/relationships/tags" Target="../tags/tag43.xml"/><Relationship Id="rId17" Type="http://schemas.openxmlformats.org/officeDocument/2006/relationships/tags" Target="../tags/tag42.xml"/><Relationship Id="rId16" Type="http://schemas.openxmlformats.org/officeDocument/2006/relationships/tags" Target="../tags/tag41.xml"/><Relationship Id="rId15" Type="http://schemas.openxmlformats.org/officeDocument/2006/relationships/image" Target="../media/image29.svg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image" Target="../media/image28.svg"/><Relationship Id="rId10" Type="http://schemas.openxmlformats.org/officeDocument/2006/relationships/tags" Target="../tags/tag37.xml"/><Relationship Id="rId1" Type="http://schemas.openxmlformats.org/officeDocument/2006/relationships/tags" Target="../tags/tag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40.svg"/><Relationship Id="rId4" Type="http://schemas.openxmlformats.org/officeDocument/2006/relationships/image" Target="../media/image39.svg"/><Relationship Id="rId3" Type="http://schemas.openxmlformats.org/officeDocument/2006/relationships/image" Target="../media/image38.svg"/><Relationship Id="rId2" Type="http://schemas.openxmlformats.org/officeDocument/2006/relationships/image" Target="../media/image37.sv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6545" y="538480"/>
            <a:ext cx="8888095" cy="21266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u="sng" dirty="0">
                <a:solidFill>
                  <a:schemeClr val="accent1">
                    <a:lumMod val="50000"/>
                  </a:schemeClr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T-IQ: AI-Powered Talent Intelligence &amp; Workforce Optimization Suite</a:t>
            </a:r>
            <a:endParaRPr lang="en-US" sz="3200" b="1" u="sng" dirty="0">
              <a:solidFill>
                <a:schemeClr val="accent1">
                  <a:lumMod val="50000"/>
                </a:schemeClr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58775" y="3025775"/>
            <a:ext cx="8364220" cy="1318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Transforming human resource management through intelligent automation and data-driven insights in the age of digital workforce optimization.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96545" y="2204720"/>
            <a:ext cx="4631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 u="sng">
                <a:solidFill>
                  <a:srgbClr val="7030A0"/>
                </a:solidFill>
              </a:rPr>
              <a:t>Domain: Human Resource</a:t>
            </a:r>
            <a:endParaRPr lang="en-US" sz="2400" b="1" u="sng">
              <a:solidFill>
                <a:srgbClr val="7030A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487170" y="4851400"/>
            <a:ext cx="6507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b="1"/>
              <a:t>https://tiq-hr-analytics.streamlit.app/</a:t>
            </a:r>
            <a:endParaRPr lang="en-US" altLang="en-US" sz="2400" b="1"/>
          </a:p>
        </p:txBody>
      </p:sp>
      <p:sp>
        <p:nvSpPr>
          <p:cNvPr id="8" name="Text Box 7"/>
          <p:cNvSpPr txBox="1"/>
          <p:nvPr/>
        </p:nvSpPr>
        <p:spPr>
          <a:xfrm>
            <a:off x="512445" y="5470525"/>
            <a:ext cx="84562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b="1"/>
              <a:t>https://github.com/SanthiyaBaskar/TIQ-HR-Analytics</a:t>
            </a:r>
            <a:endParaRPr lang="en-US" altLang="en-US" sz="2400" b="1"/>
          </a:p>
        </p:txBody>
      </p:sp>
      <p:sp>
        <p:nvSpPr>
          <p:cNvPr id="9" name="Text Box 8"/>
          <p:cNvSpPr txBox="1"/>
          <p:nvPr/>
        </p:nvSpPr>
        <p:spPr>
          <a:xfrm>
            <a:off x="2794000" y="7383145"/>
            <a:ext cx="3493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By : Santhiya Baskar</a:t>
            </a:r>
            <a:endParaRPr lang="en-US" sz="2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7561" y="474821"/>
            <a:ext cx="6296263" cy="4354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Results &amp; Performance</a:t>
            </a:r>
            <a:endParaRPr lang="en-US" sz="3600" b="1" u="sng" dirty="0">
              <a:solidFill>
                <a:schemeClr val="accent5">
                  <a:lumMod val="50000"/>
                </a:schemeClr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492881" y="1674654"/>
            <a:ext cx="3409474" cy="2611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u="sng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Model Accuracy &amp; Performance</a:t>
            </a:r>
            <a:endParaRPr lang="en-US" sz="2400" b="1" u="sng" dirty="0">
              <a:solidFill>
                <a:srgbClr val="5C4E3D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771725" y="2995573"/>
            <a:ext cx="1713667" cy="3482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85-90%</a:t>
            </a:r>
            <a:endParaRPr lang="en-US" sz="1400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5956" y="2198529"/>
            <a:ext cx="2089904" cy="208990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848481" y="4367887"/>
            <a:ext cx="1745813" cy="217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Attrition Prediction</a:t>
            </a:r>
            <a:endParaRPr lang="en-US" sz="1400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46670" y="4589145"/>
            <a:ext cx="2059305" cy="4692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Risk assessment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accuracy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19623" y="3038753"/>
            <a:ext cx="1713667" cy="3482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88-95%</a:t>
            </a:r>
            <a:endParaRPr lang="en-US" sz="1400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623" y="2101374"/>
            <a:ext cx="2089904" cy="208990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0319663" y="4292322"/>
            <a:ext cx="1741646" cy="217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Resume-Job Match</a:t>
            </a:r>
            <a:endParaRPr lang="en-US" sz="1400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10379075" y="4533265"/>
            <a:ext cx="1682115" cy="6203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Candidate-role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alignment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12866886" y="2996208"/>
            <a:ext cx="1713667" cy="3482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90%</a:t>
            </a:r>
            <a:endParaRPr lang="en-US" sz="1400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0456" y="2105819"/>
            <a:ext cx="2089904" cy="208990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2714526" y="4294862"/>
            <a:ext cx="1741646" cy="217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Sentiment Analysis</a:t>
            </a:r>
            <a:endParaRPr lang="en-US" sz="1400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12061190" y="4535170"/>
            <a:ext cx="3169285" cy="2374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Review classification 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accuracy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152281" y="5210215"/>
            <a:ext cx="2090738" cy="2611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u="sng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System Capabilities</a:t>
            </a:r>
            <a:endParaRPr lang="en-US" sz="2400" b="1" u="sng" dirty="0">
              <a:solidFill>
                <a:srgbClr val="5C4E3D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487561" y="5609987"/>
            <a:ext cx="6657737" cy="2305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7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resume parsing and skill extraction</a:t>
            </a:r>
            <a:endParaRPr lang="en-US" sz="1400" dirty="0"/>
          </a:p>
        </p:txBody>
      </p:sp>
      <p:sp>
        <p:nvSpPr>
          <p:cNvPr id="19" name="Text 14"/>
          <p:cNvSpPr/>
          <p:nvPr/>
        </p:nvSpPr>
        <p:spPr>
          <a:xfrm>
            <a:off x="487561" y="5889188"/>
            <a:ext cx="6657737" cy="2305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7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Top 3 job-role recommendations with explanations</a:t>
            </a:r>
            <a:endParaRPr lang="en-US" sz="1400" dirty="0"/>
          </a:p>
        </p:txBody>
      </p:sp>
      <p:sp>
        <p:nvSpPr>
          <p:cNvPr id="20" name="Text 15"/>
          <p:cNvSpPr/>
          <p:nvPr/>
        </p:nvSpPr>
        <p:spPr>
          <a:xfrm>
            <a:off x="487561" y="6168390"/>
            <a:ext cx="6657737" cy="2305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7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High-risk employee identification and alerts</a:t>
            </a:r>
            <a:endParaRPr lang="en-US" sz="1400" dirty="0"/>
          </a:p>
        </p:txBody>
      </p:sp>
      <p:sp>
        <p:nvSpPr>
          <p:cNvPr id="21" name="Text 16"/>
          <p:cNvSpPr/>
          <p:nvPr/>
        </p:nvSpPr>
        <p:spPr>
          <a:xfrm>
            <a:off x="487561" y="6447592"/>
            <a:ext cx="6657737" cy="2305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7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Visual workforce insights and analytics</a:t>
            </a:r>
            <a:endParaRPr lang="en-US" sz="1400" dirty="0"/>
          </a:p>
        </p:txBody>
      </p:sp>
      <p:sp>
        <p:nvSpPr>
          <p:cNvPr id="22" name="Text 17"/>
          <p:cNvSpPr/>
          <p:nvPr/>
        </p:nvSpPr>
        <p:spPr>
          <a:xfrm>
            <a:off x="487561" y="6726793"/>
            <a:ext cx="6657737" cy="2305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7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Fully interactive Streamlit HR dashboard</a:t>
            </a:r>
            <a:endParaRPr lang="en-US" sz="1400" dirty="0"/>
          </a:p>
        </p:txBody>
      </p:sp>
      <p:sp>
        <p:nvSpPr>
          <p:cNvPr id="23" name="Text 18"/>
          <p:cNvSpPr/>
          <p:nvPr/>
        </p:nvSpPr>
        <p:spPr>
          <a:xfrm>
            <a:off x="7492722" y="5209580"/>
            <a:ext cx="2214086" cy="2611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u="sng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Deployment Success</a:t>
            </a:r>
            <a:endParaRPr lang="en-US" sz="2400" b="1" u="sng" dirty="0">
              <a:solidFill>
                <a:srgbClr val="5C4E3D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24" name="Text 19"/>
          <p:cNvSpPr/>
          <p:nvPr/>
        </p:nvSpPr>
        <p:spPr>
          <a:xfrm>
            <a:off x="7492722" y="5609987"/>
            <a:ext cx="6657737" cy="2305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7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Runs smoothly on Streamlit platform</a:t>
            </a:r>
            <a:endParaRPr lang="en-US" sz="1400" dirty="0"/>
          </a:p>
        </p:txBody>
      </p:sp>
      <p:sp>
        <p:nvSpPr>
          <p:cNvPr id="25" name="Text 20"/>
          <p:cNvSpPr/>
          <p:nvPr/>
        </p:nvSpPr>
        <p:spPr>
          <a:xfrm>
            <a:off x="7492722" y="5889188"/>
            <a:ext cx="6657737" cy="2305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7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Lightweight and resource-efficient</a:t>
            </a:r>
            <a:endParaRPr lang="en-US" sz="1400" dirty="0"/>
          </a:p>
        </p:txBody>
      </p:sp>
      <p:sp>
        <p:nvSpPr>
          <p:cNvPr id="26" name="Text 21"/>
          <p:cNvSpPr/>
          <p:nvPr/>
        </p:nvSpPr>
        <p:spPr>
          <a:xfrm>
            <a:off x="7492722" y="6168390"/>
            <a:ext cx="6657737" cy="2305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7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Easy to use with minimal training</a:t>
            </a:r>
            <a:endParaRPr lang="en-US" sz="1400" dirty="0"/>
          </a:p>
        </p:txBody>
      </p:sp>
      <p:sp>
        <p:nvSpPr>
          <p:cNvPr id="27" name="Text 22"/>
          <p:cNvSpPr/>
          <p:nvPr/>
        </p:nvSpPr>
        <p:spPr>
          <a:xfrm>
            <a:off x="7492722" y="6447592"/>
            <a:ext cx="6657737" cy="2305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7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Instant analysis output and results</a:t>
            </a:r>
            <a:endParaRPr lang="en-US" sz="1400" dirty="0"/>
          </a:p>
        </p:txBody>
      </p:sp>
      <p:sp>
        <p:nvSpPr>
          <p:cNvPr id="28" name="Text 23"/>
          <p:cNvSpPr/>
          <p:nvPr/>
        </p:nvSpPr>
        <p:spPr>
          <a:xfrm>
            <a:off x="7492722" y="6726793"/>
            <a:ext cx="6657737" cy="2305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7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Production-ready for enterprise deployment</a:t>
            </a:r>
            <a:endParaRPr lang="en-US" sz="1400" dirty="0"/>
          </a:p>
        </p:txBody>
      </p:sp>
      <p:sp>
        <p:nvSpPr>
          <p:cNvPr id="29" name="Shape 24"/>
          <p:cNvSpPr/>
          <p:nvPr/>
        </p:nvSpPr>
        <p:spPr>
          <a:xfrm>
            <a:off x="487561" y="7336671"/>
            <a:ext cx="13655278" cy="591979"/>
          </a:xfrm>
          <a:prstGeom prst="roundRect">
            <a:avLst>
              <a:gd name="adj" fmla="val 9885"/>
            </a:avLst>
          </a:prstGeom>
          <a:solidFill>
            <a:srgbClr val="F3E4BF"/>
          </a:solidFill>
        </p:spPr>
      </p:sp>
      <p:pic>
        <p:nvPicPr>
          <p:cNvPr id="3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64" y="7367230"/>
            <a:ext cx="174069" cy="139303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940237" y="7336750"/>
            <a:ext cx="13063299" cy="2228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T-IQ represents the future of HR technology</a:t>
            </a:r>
            <a:r>
              <a:rPr lang="en-US" sz="14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– where artificial intelligence transforms talent management into a strategic advantage, empowering</a:t>
            </a:r>
            <a:endParaRPr lang="en-US" sz="1400" dirty="0">
              <a:solidFill>
                <a:srgbClr val="00000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HR teams to focus on what matters most: people.</a:t>
            </a:r>
            <a:endParaRPr lang="en-US" sz="14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75" y="1027430"/>
            <a:ext cx="7253605" cy="4064635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6"/>
          <a:stretch>
            <a:fillRect/>
          </a:stretch>
        </p:blipFill>
        <p:spPr>
          <a:xfrm>
            <a:off x="11168380" y="5140325"/>
            <a:ext cx="3288030" cy="15678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785" y="702310"/>
            <a:ext cx="3717925" cy="482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The HR Challenge</a:t>
            </a:r>
            <a:endParaRPr lang="en-US" sz="3600" b="1" u="sng" dirty="0">
              <a:solidFill>
                <a:schemeClr val="accent5">
                  <a:lumMod val="50000"/>
                </a:schemeClr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92706" y="1407081"/>
            <a:ext cx="13244989" cy="6331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Font typeface="Wingdings" panose="05000000000000000000" charset="0"/>
              <a:buChar char="v"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Today's HR teams face mounting pressures that drain productivity and increase costs. Traditional manual processes can no longer keep pace with modern workforce demands.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692706" y="2262902"/>
            <a:ext cx="6523553" cy="2263735"/>
          </a:xfrm>
          <a:prstGeom prst="roundRect">
            <a:avLst>
              <a:gd name="adj" fmla="val 367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98208" y="2468404"/>
            <a:ext cx="593765" cy="593765"/>
          </a:xfrm>
          <a:prstGeom prst="roundRect">
            <a:avLst>
              <a:gd name="adj" fmla="val 15398492"/>
            </a:avLst>
          </a:prstGeom>
          <a:solidFill>
            <a:srgbClr val="B88E23"/>
          </a:solidFill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61442" y="2631638"/>
            <a:ext cx="267176" cy="26717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98208" y="3260050"/>
            <a:ext cx="2474000" cy="309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High Attrition</a:t>
            </a:r>
            <a:endParaRPr lang="en-US" sz="1900" u="sng" dirty="0"/>
          </a:p>
        </p:txBody>
      </p:sp>
      <p:sp>
        <p:nvSpPr>
          <p:cNvPr id="8" name="Text 5"/>
          <p:cNvSpPr/>
          <p:nvPr/>
        </p:nvSpPr>
        <p:spPr>
          <a:xfrm>
            <a:off x="898208" y="3687961"/>
            <a:ext cx="6112550" cy="6331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Unexpected employee turnover disrupts teams and increases recruitment costs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4141" y="2262902"/>
            <a:ext cx="6523553" cy="2263735"/>
          </a:xfrm>
          <a:prstGeom prst="roundRect">
            <a:avLst>
              <a:gd name="adj" fmla="val 367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19643" y="2468404"/>
            <a:ext cx="593765" cy="593765"/>
          </a:xfrm>
          <a:prstGeom prst="roundRect">
            <a:avLst>
              <a:gd name="adj" fmla="val 15398492"/>
            </a:avLst>
          </a:prstGeom>
          <a:solidFill>
            <a:srgbClr val="B88E23"/>
          </a:solidFill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2878" y="2631638"/>
            <a:ext cx="267176" cy="26717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19643" y="3260050"/>
            <a:ext cx="2474000" cy="309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Slow Hiring</a:t>
            </a:r>
            <a:endParaRPr lang="en-US" sz="1900" u="sng" dirty="0"/>
          </a:p>
        </p:txBody>
      </p:sp>
      <p:sp>
        <p:nvSpPr>
          <p:cNvPr id="13" name="Text 9"/>
          <p:cNvSpPr/>
          <p:nvPr/>
        </p:nvSpPr>
        <p:spPr>
          <a:xfrm>
            <a:off x="7619643" y="3687961"/>
            <a:ext cx="6112550" cy="6331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Manual resume screening creates bottlenecks in talent acquisition pipelines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692706" y="4724519"/>
            <a:ext cx="6523553" cy="2263735"/>
          </a:xfrm>
          <a:prstGeom prst="roundRect">
            <a:avLst>
              <a:gd name="adj" fmla="val 367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898208" y="4930021"/>
            <a:ext cx="593765" cy="593765"/>
          </a:xfrm>
          <a:prstGeom prst="roundRect">
            <a:avLst>
              <a:gd name="adj" fmla="val 15398492"/>
            </a:avLst>
          </a:prstGeom>
          <a:solidFill>
            <a:srgbClr val="B88E23"/>
          </a:solidFill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442" y="5093256"/>
            <a:ext cx="267176" cy="26717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98208" y="5721668"/>
            <a:ext cx="2474000" cy="309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Manual Screening</a:t>
            </a:r>
            <a:endParaRPr lang="en-US" sz="1900" u="sng" dirty="0"/>
          </a:p>
        </p:txBody>
      </p:sp>
      <p:sp>
        <p:nvSpPr>
          <p:cNvPr id="18" name="Text 13"/>
          <p:cNvSpPr/>
          <p:nvPr/>
        </p:nvSpPr>
        <p:spPr>
          <a:xfrm>
            <a:off x="898208" y="6149578"/>
            <a:ext cx="6112550" cy="6331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HR teams spend countless hours reviewing applications instead of strategic work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414141" y="4724519"/>
            <a:ext cx="6523553" cy="2263735"/>
          </a:xfrm>
          <a:prstGeom prst="roundRect">
            <a:avLst>
              <a:gd name="adj" fmla="val 367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619643" y="4930021"/>
            <a:ext cx="593765" cy="593765"/>
          </a:xfrm>
          <a:prstGeom prst="roundRect">
            <a:avLst>
              <a:gd name="adj" fmla="val 15398492"/>
            </a:avLst>
          </a:prstGeom>
          <a:solidFill>
            <a:srgbClr val="B88E23"/>
          </a:solidFill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82878" y="5093256"/>
            <a:ext cx="267176" cy="26717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19643" y="5721668"/>
            <a:ext cx="2474000" cy="309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Skill Mismatch</a:t>
            </a:r>
            <a:endParaRPr lang="en-US" sz="1900" u="sng" dirty="0"/>
          </a:p>
        </p:txBody>
      </p:sp>
      <p:sp>
        <p:nvSpPr>
          <p:cNvPr id="23" name="Text 17"/>
          <p:cNvSpPr/>
          <p:nvPr/>
        </p:nvSpPr>
        <p:spPr>
          <a:xfrm>
            <a:off x="7619643" y="6149578"/>
            <a:ext cx="6112550" cy="6331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Poor job-role alignment leads to dissatisfaction and early departures</a:t>
            </a:r>
            <a:endParaRPr lang="en-US" sz="1550" dirty="0"/>
          </a:p>
        </p:txBody>
      </p:sp>
      <p:sp>
        <p:nvSpPr>
          <p:cNvPr id="24" name="Text 18"/>
          <p:cNvSpPr/>
          <p:nvPr/>
        </p:nvSpPr>
        <p:spPr>
          <a:xfrm>
            <a:off x="692706" y="7210901"/>
            <a:ext cx="13244989" cy="3165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Wingdings" panose="05000000000000000000" charset="0"/>
              <a:buChar char="v"/>
            </a:pPr>
            <a:r>
              <a:rPr lang="en-US" sz="20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T-IQ solves these critical challenges through automated, AI-powered intelligence that transforms HR </a:t>
            </a:r>
            <a:endParaRPr lang="en-US" sz="2000" b="1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indent="0" algn="l">
              <a:lnSpc>
                <a:spcPts val="2450"/>
              </a:lnSpc>
              <a:buFont typeface="Wingdings" panose="05000000000000000000" charset="0"/>
              <a:buNone/>
            </a:pPr>
            <a:r>
              <a:rPr lang="en-US" sz="20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  operations from reactive to proactive.</a:t>
            </a:r>
            <a:endParaRPr lang="en-US" sz="2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1729" y="394216"/>
            <a:ext cx="8140541" cy="8960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Comprehensive Workforce Intelligence Platform</a:t>
            </a:r>
            <a:endParaRPr lang="en-US" sz="3600" b="1" u="sng" dirty="0">
              <a:solidFill>
                <a:schemeClr val="accent5">
                  <a:lumMod val="50000"/>
                </a:schemeClr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01729" y="1648658"/>
            <a:ext cx="2150626" cy="2687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u="sng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System Goals</a:t>
            </a:r>
            <a:endParaRPr lang="en-US" b="1" u="sng" dirty="0"/>
          </a:p>
        </p:txBody>
      </p:sp>
      <p:sp>
        <p:nvSpPr>
          <p:cNvPr id="5" name="Text 2"/>
          <p:cNvSpPr/>
          <p:nvPr/>
        </p:nvSpPr>
        <p:spPr>
          <a:xfrm>
            <a:off x="501650" y="2060575"/>
            <a:ext cx="3895090" cy="21342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18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 resume screening</a:t>
            </a: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with intelligent job-role matching algorithms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501729" y="2569488"/>
            <a:ext cx="3895368" cy="4586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18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 attrition risks</a:t>
            </a: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before they impact business operations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501729" y="3078242"/>
            <a:ext cx="3895368" cy="4586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18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employee sentiment</a:t>
            </a: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from reviews and feedback channels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501729" y="3586996"/>
            <a:ext cx="3895368" cy="4586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18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 visual dashboards</a:t>
            </a: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real-time workforce intelligence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4754523" y="1648658"/>
            <a:ext cx="3184208" cy="2687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u="sng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End-to-End Implementation</a:t>
            </a:r>
            <a:endParaRPr lang="en-US" b="1" u="sng" dirty="0"/>
          </a:p>
        </p:txBody>
      </p:sp>
      <p:sp>
        <p:nvSpPr>
          <p:cNvPr id="10" name="Text 7"/>
          <p:cNvSpPr/>
          <p:nvPr/>
        </p:nvSpPr>
        <p:spPr>
          <a:xfrm>
            <a:off x="4754523" y="2060734"/>
            <a:ext cx="3895368" cy="229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data engineering pipelines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4754523" y="2340173"/>
            <a:ext cx="3895368" cy="229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Machine learning &amp; deep learning models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4754523" y="2619613"/>
            <a:ext cx="3895368" cy="229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Natural language processing systems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4754523" y="2899053"/>
            <a:ext cx="3895368" cy="229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Transformer-based embeddings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4754523" y="3178493"/>
            <a:ext cx="3895368" cy="229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LLM-powered chatbot &amp; summarization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501729" y="4310777"/>
            <a:ext cx="3119080" cy="2687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u="sng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Measurable Business Impact</a:t>
            </a:r>
            <a:endParaRPr lang="en-US" b="1" u="sng" dirty="0"/>
          </a:p>
        </p:txBody>
      </p:sp>
      <p:sp>
        <p:nvSpPr>
          <p:cNvPr id="16" name="Text 13"/>
          <p:cNvSpPr/>
          <p:nvPr/>
        </p:nvSpPr>
        <p:spPr>
          <a:xfrm>
            <a:off x="501729" y="4866203"/>
            <a:ext cx="2594015" cy="4730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25-40%</a:t>
            </a:r>
            <a:endParaRPr lang="en-US" sz="3700" dirty="0"/>
          </a:p>
        </p:txBody>
      </p:sp>
      <p:sp>
        <p:nvSpPr>
          <p:cNvPr id="17" name="Text 14"/>
          <p:cNvSpPr/>
          <p:nvPr/>
        </p:nvSpPr>
        <p:spPr>
          <a:xfrm>
            <a:off x="902613" y="5518428"/>
            <a:ext cx="1792129" cy="223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Faster Hiring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501729" y="5828348"/>
            <a:ext cx="2594015" cy="4586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Reduced time-to-hire through automated screening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3274933" y="4866203"/>
            <a:ext cx="2594015" cy="4730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30-50%</a:t>
            </a:r>
            <a:endParaRPr lang="en-US" sz="3700" dirty="0"/>
          </a:p>
        </p:txBody>
      </p:sp>
      <p:sp>
        <p:nvSpPr>
          <p:cNvPr id="20" name="Text 17"/>
          <p:cNvSpPr/>
          <p:nvPr/>
        </p:nvSpPr>
        <p:spPr>
          <a:xfrm>
            <a:off x="3675817" y="5518428"/>
            <a:ext cx="1792129" cy="223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Better Matching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3274933" y="5828348"/>
            <a:ext cx="2594015" cy="229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Improved job-role fit with 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NLP models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6048137" y="4866203"/>
            <a:ext cx="2594134" cy="4730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70-80%</a:t>
            </a:r>
            <a:endParaRPr lang="en-US" sz="3700" dirty="0"/>
          </a:p>
        </p:txBody>
      </p:sp>
      <p:sp>
        <p:nvSpPr>
          <p:cNvPr id="23" name="Text 20"/>
          <p:cNvSpPr/>
          <p:nvPr/>
        </p:nvSpPr>
        <p:spPr>
          <a:xfrm>
            <a:off x="6449139" y="5518428"/>
            <a:ext cx="1792129" cy="223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Less Manual Work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6048137" y="5828348"/>
            <a:ext cx="2594134" cy="229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Reduction in resume 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screening time</a:t>
            </a:r>
            <a:endParaRPr lang="en-US" sz="1400" dirty="0"/>
          </a:p>
        </p:txBody>
      </p:sp>
      <p:sp>
        <p:nvSpPr>
          <p:cNvPr id="25" name="Text 22"/>
          <p:cNvSpPr/>
          <p:nvPr/>
        </p:nvSpPr>
        <p:spPr>
          <a:xfrm>
            <a:off x="3274933" y="6645354"/>
            <a:ext cx="2594015" cy="4730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40-60%</a:t>
            </a:r>
            <a:endParaRPr lang="en-US" sz="3700" dirty="0"/>
          </a:p>
        </p:txBody>
      </p:sp>
      <p:sp>
        <p:nvSpPr>
          <p:cNvPr id="26" name="Text 23"/>
          <p:cNvSpPr/>
          <p:nvPr/>
        </p:nvSpPr>
        <p:spPr>
          <a:xfrm>
            <a:off x="3675817" y="7297579"/>
            <a:ext cx="1792129" cy="223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Lower Email Load</a:t>
            </a:r>
            <a:endParaRPr lang="en-US" sz="1400" dirty="0"/>
          </a:p>
        </p:txBody>
      </p:sp>
      <p:sp>
        <p:nvSpPr>
          <p:cNvPr id="27" name="Text 24"/>
          <p:cNvSpPr/>
          <p:nvPr/>
        </p:nvSpPr>
        <p:spPr>
          <a:xfrm>
            <a:off x="3274933" y="7607498"/>
            <a:ext cx="2594015" cy="229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HR chatbot handles routine inquiries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158" y="414457"/>
            <a:ext cx="4985028" cy="4492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3600" u="sng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Technology Stack</a:t>
            </a:r>
            <a:endParaRPr lang="en-US" sz="3600" u="sng" dirty="0">
              <a:solidFill>
                <a:schemeClr val="accent5">
                  <a:lumMod val="50000"/>
                </a:schemeClr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03158" y="1151096"/>
            <a:ext cx="13624084" cy="2299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800"/>
              </a:lnSpc>
              <a:buFont typeface="Wingdings" panose="05000000000000000000" charset="0"/>
              <a:buChar char="v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T-IQ leverages cutting-edge technologies to deliver enterprise-grade HR intelligence with reliability and performance.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3158" y="1542693"/>
            <a:ext cx="13624084" cy="862489"/>
          </a:xfrm>
          <a:prstGeom prst="roundRect">
            <a:avLst>
              <a:gd name="adj" fmla="val 7001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18398" y="1557933"/>
            <a:ext cx="574953" cy="832009"/>
          </a:xfrm>
          <a:prstGeom prst="roundRect">
            <a:avLst>
              <a:gd name="adj" fmla="val 7321"/>
            </a:avLst>
          </a:prstGeom>
          <a:solidFill>
            <a:srgbClr val="F7EDD4"/>
          </a:solidFill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94253" y="1866067"/>
            <a:ext cx="215622" cy="21562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237059" y="1701641"/>
            <a:ext cx="1797010" cy="2245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Programming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237059" y="2012394"/>
            <a:ext cx="12731234" cy="2299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3.11</a:t>
            </a: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– Core development language for all system components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503158" y="2548890"/>
            <a:ext cx="13624084" cy="1418868"/>
          </a:xfrm>
          <a:prstGeom prst="roundRect">
            <a:avLst>
              <a:gd name="adj" fmla="val 4256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18398" y="2564130"/>
            <a:ext cx="574953" cy="1388388"/>
          </a:xfrm>
          <a:prstGeom prst="roundRect">
            <a:avLst>
              <a:gd name="adj" fmla="val 7321"/>
            </a:avLst>
          </a:prstGeom>
          <a:solidFill>
            <a:srgbClr val="F7EDD4"/>
          </a:solidFill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253" y="3150394"/>
            <a:ext cx="215622" cy="21562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237059" y="2707838"/>
            <a:ext cx="1797010" cy="2245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ML &amp; NLP</a:t>
            </a:r>
            <a:endParaRPr lang="en-US" sz="1600" b="1" u="sng" dirty="0"/>
          </a:p>
        </p:txBody>
      </p:sp>
      <p:sp>
        <p:nvSpPr>
          <p:cNvPr id="13" name="Text 9"/>
          <p:cNvSpPr/>
          <p:nvPr/>
        </p:nvSpPr>
        <p:spPr>
          <a:xfrm>
            <a:off x="1237059" y="3018592"/>
            <a:ext cx="12731234" cy="2299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Scikit-Learn for TF-IDF &amp; cosine similarity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1237059" y="3298746"/>
            <a:ext cx="12731234" cy="2299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Regex-based resume parsing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1237059" y="3578900"/>
            <a:ext cx="12731234" cy="2299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VADER sentiment scoring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503158" y="4111466"/>
            <a:ext cx="13624084" cy="1138714"/>
          </a:xfrm>
          <a:prstGeom prst="roundRect">
            <a:avLst>
              <a:gd name="adj" fmla="val 5303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518398" y="4126706"/>
            <a:ext cx="574953" cy="1108234"/>
          </a:xfrm>
          <a:prstGeom prst="roundRect">
            <a:avLst>
              <a:gd name="adj" fmla="val 7321"/>
            </a:avLst>
          </a:prstGeom>
          <a:solidFill>
            <a:srgbClr val="F7EDD4"/>
          </a:solidFill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253" y="4572953"/>
            <a:ext cx="215622" cy="21562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237059" y="4270415"/>
            <a:ext cx="1797010" cy="2245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Data Processing</a:t>
            </a:r>
            <a:endParaRPr lang="en-US" sz="1600" b="1" u="sng" dirty="0"/>
          </a:p>
        </p:txBody>
      </p:sp>
      <p:sp>
        <p:nvSpPr>
          <p:cNvPr id="20" name="Text 15"/>
          <p:cNvSpPr/>
          <p:nvPr/>
        </p:nvSpPr>
        <p:spPr>
          <a:xfrm>
            <a:off x="1237059" y="4581168"/>
            <a:ext cx="12731234" cy="2299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Pandas for data cleaning &amp; merging</a:t>
            </a:r>
            <a:endParaRPr lang="en-US" sz="1400" dirty="0"/>
          </a:p>
        </p:txBody>
      </p:sp>
      <p:sp>
        <p:nvSpPr>
          <p:cNvPr id="21" name="Text 16"/>
          <p:cNvSpPr/>
          <p:nvPr/>
        </p:nvSpPr>
        <p:spPr>
          <a:xfrm>
            <a:off x="1237059" y="4861322"/>
            <a:ext cx="12731234" cy="2299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NumPy for numerical operations</a:t>
            </a:r>
            <a:endParaRPr lang="en-US" sz="1400" dirty="0"/>
          </a:p>
        </p:txBody>
      </p:sp>
      <p:sp>
        <p:nvSpPr>
          <p:cNvPr id="22" name="Shape 17"/>
          <p:cNvSpPr/>
          <p:nvPr/>
        </p:nvSpPr>
        <p:spPr>
          <a:xfrm>
            <a:off x="503158" y="5393888"/>
            <a:ext cx="13624084" cy="1138714"/>
          </a:xfrm>
          <a:prstGeom prst="roundRect">
            <a:avLst>
              <a:gd name="adj" fmla="val 5303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23" name="Shape 18"/>
          <p:cNvSpPr/>
          <p:nvPr/>
        </p:nvSpPr>
        <p:spPr>
          <a:xfrm>
            <a:off x="518398" y="5409128"/>
            <a:ext cx="574953" cy="1108234"/>
          </a:xfrm>
          <a:prstGeom prst="roundRect">
            <a:avLst>
              <a:gd name="adj" fmla="val 7321"/>
            </a:avLst>
          </a:prstGeom>
          <a:solidFill>
            <a:srgbClr val="F7EDD4"/>
          </a:solidFill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253" y="5855375"/>
            <a:ext cx="215622" cy="21562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237059" y="5552837"/>
            <a:ext cx="1797010" cy="2245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UI &amp; Visualization</a:t>
            </a:r>
            <a:endParaRPr lang="en-US" sz="1600" b="1" u="sng" dirty="0"/>
          </a:p>
        </p:txBody>
      </p:sp>
      <p:sp>
        <p:nvSpPr>
          <p:cNvPr id="26" name="Text 20"/>
          <p:cNvSpPr/>
          <p:nvPr/>
        </p:nvSpPr>
        <p:spPr>
          <a:xfrm>
            <a:off x="1237059" y="5863590"/>
            <a:ext cx="12731234" cy="2299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Streamlit for interactive dashboards</a:t>
            </a:r>
            <a:endParaRPr lang="en-US" sz="1400" dirty="0"/>
          </a:p>
        </p:txBody>
      </p:sp>
      <p:sp>
        <p:nvSpPr>
          <p:cNvPr id="27" name="Text 21"/>
          <p:cNvSpPr/>
          <p:nvPr/>
        </p:nvSpPr>
        <p:spPr>
          <a:xfrm>
            <a:off x="1237059" y="6143744"/>
            <a:ext cx="12731234" cy="2299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Plotly for dynamic charts</a:t>
            </a:r>
            <a:endParaRPr lang="en-US" sz="1400" dirty="0"/>
          </a:p>
        </p:txBody>
      </p:sp>
      <p:sp>
        <p:nvSpPr>
          <p:cNvPr id="28" name="Shape 22"/>
          <p:cNvSpPr/>
          <p:nvPr/>
        </p:nvSpPr>
        <p:spPr>
          <a:xfrm>
            <a:off x="503158" y="6676311"/>
            <a:ext cx="13624084" cy="1138714"/>
          </a:xfrm>
          <a:prstGeom prst="roundRect">
            <a:avLst>
              <a:gd name="adj" fmla="val 5303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29" name="Shape 23"/>
          <p:cNvSpPr/>
          <p:nvPr/>
        </p:nvSpPr>
        <p:spPr>
          <a:xfrm>
            <a:off x="518398" y="6691551"/>
            <a:ext cx="574953" cy="1108234"/>
          </a:xfrm>
          <a:prstGeom prst="roundRect">
            <a:avLst>
              <a:gd name="adj" fmla="val 7321"/>
            </a:avLst>
          </a:prstGeom>
          <a:solidFill>
            <a:srgbClr val="F7EDD4"/>
          </a:solidFill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253" y="7137797"/>
            <a:ext cx="215622" cy="215622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1237059" y="6835259"/>
            <a:ext cx="2011799" cy="2245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Document Processing</a:t>
            </a:r>
            <a:endParaRPr lang="en-US" sz="1600" b="1" u="sng" dirty="0"/>
          </a:p>
        </p:txBody>
      </p:sp>
      <p:sp>
        <p:nvSpPr>
          <p:cNvPr id="32" name="Text 25"/>
          <p:cNvSpPr/>
          <p:nvPr/>
        </p:nvSpPr>
        <p:spPr>
          <a:xfrm>
            <a:off x="1237059" y="7146012"/>
            <a:ext cx="12731234" cy="2299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pdfplumber for PDF extraction</a:t>
            </a:r>
            <a:endParaRPr lang="en-US" sz="1400" dirty="0"/>
          </a:p>
        </p:txBody>
      </p:sp>
      <p:sp>
        <p:nvSpPr>
          <p:cNvPr id="33" name="Text 26"/>
          <p:cNvSpPr/>
          <p:nvPr/>
        </p:nvSpPr>
        <p:spPr>
          <a:xfrm>
            <a:off x="1237059" y="7426166"/>
            <a:ext cx="12731234" cy="2299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python-docx for Word documents</a:t>
            </a:r>
            <a:endParaRPr lang="en-US" sz="1400" dirty="0"/>
          </a:p>
        </p:txBody>
      </p:sp>
      <p:pic>
        <p:nvPicPr>
          <p:cNvPr id="2062" name="Picture 14" descr="Python (programming language) - Wikiped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1658620"/>
            <a:ext cx="1520190" cy="173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L Model Deployment using Streamli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313" y="5897221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/>
          <p:cNvPicPr/>
          <p:nvPr/>
        </p:nvPicPr>
        <p:blipFill>
          <a:blip r:embed="rId9"/>
          <a:stretch>
            <a:fillRect/>
          </a:stretch>
        </p:blipFill>
        <p:spPr>
          <a:xfrm>
            <a:off x="9241790" y="1536065"/>
            <a:ext cx="2576195" cy="2025650"/>
          </a:xfrm>
          <a:prstGeom prst="rect">
            <a:avLst/>
          </a:prstGeom>
        </p:spPr>
      </p:pic>
      <p:pic>
        <p:nvPicPr>
          <p:cNvPr id="44" name="Picture 43"/>
          <p:cNvPicPr/>
          <p:nvPr/>
        </p:nvPicPr>
        <p:blipFill>
          <a:blip r:embed="rId10"/>
          <a:stretch>
            <a:fillRect/>
          </a:stretch>
        </p:blipFill>
        <p:spPr>
          <a:xfrm>
            <a:off x="11619865" y="1432560"/>
            <a:ext cx="2813050" cy="1995805"/>
          </a:xfrm>
          <a:prstGeom prst="rect">
            <a:avLst/>
          </a:prstGeom>
        </p:spPr>
      </p:pic>
      <p:pic>
        <p:nvPicPr>
          <p:cNvPr id="46" name="Picture 45"/>
          <p:cNvPicPr/>
          <p:nvPr/>
        </p:nvPicPr>
        <p:blipFill>
          <a:blip r:embed="rId11"/>
          <a:stretch>
            <a:fillRect/>
          </a:stretch>
        </p:blipFill>
        <p:spPr>
          <a:xfrm>
            <a:off x="8238808" y="3558858"/>
            <a:ext cx="2143125" cy="2143125"/>
          </a:xfrm>
          <a:prstGeom prst="rect">
            <a:avLst/>
          </a:prstGeom>
        </p:spPr>
      </p:pic>
      <p:pic>
        <p:nvPicPr>
          <p:cNvPr id="48" name="Picture 47"/>
          <p:cNvPicPr/>
          <p:nvPr/>
        </p:nvPicPr>
        <p:blipFill>
          <a:blip r:embed="rId12"/>
          <a:stretch>
            <a:fillRect/>
          </a:stretch>
        </p:blipFill>
        <p:spPr>
          <a:xfrm>
            <a:off x="11034395" y="3721100"/>
            <a:ext cx="1965325" cy="19837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927" y="438864"/>
            <a:ext cx="6343769" cy="4980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Intelligent System Architecture</a:t>
            </a:r>
            <a:endParaRPr lang="en-US" sz="3600" b="1" u="sng" dirty="0">
              <a:solidFill>
                <a:schemeClr val="accent5">
                  <a:lumMod val="50000"/>
                </a:schemeClr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3" name="Shape 1"/>
          <p:cNvSpPr/>
          <p:nvPr>
            <p:custDataLst>
              <p:tags r:id="rId1"/>
            </p:custDataLst>
          </p:nvPr>
        </p:nvSpPr>
        <p:spPr>
          <a:xfrm>
            <a:off x="717352" y="1494711"/>
            <a:ext cx="159306" cy="717233"/>
          </a:xfrm>
          <a:prstGeom prst="roundRect">
            <a:avLst>
              <a:gd name="adj" fmla="val 4203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>
            <p:custDataLst>
              <p:tags r:id="rId2"/>
            </p:custDataLst>
          </p:nvPr>
        </p:nvSpPr>
        <p:spPr>
          <a:xfrm>
            <a:off x="557927" y="1390055"/>
            <a:ext cx="478155" cy="478155"/>
          </a:xfrm>
          <a:prstGeom prst="roundRect">
            <a:avLst>
              <a:gd name="adj" fmla="val 9561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466" y="1509593"/>
            <a:ext cx="239078" cy="239078"/>
          </a:xfrm>
          <a:prstGeom prst="rect">
            <a:avLst/>
          </a:prstGeom>
        </p:spPr>
      </p:pic>
      <p:sp>
        <p:nvSpPr>
          <p:cNvPr id="6" name="Text 3"/>
          <p:cNvSpPr/>
          <p:nvPr>
            <p:custDataLst>
              <p:tags r:id="rId6"/>
            </p:custDataLst>
          </p:nvPr>
        </p:nvSpPr>
        <p:spPr>
          <a:xfrm>
            <a:off x="1195387" y="1414939"/>
            <a:ext cx="1992749" cy="249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Data Layer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7" name="Text 4"/>
          <p:cNvSpPr/>
          <p:nvPr>
            <p:custDataLst>
              <p:tags r:id="rId7"/>
            </p:custDataLst>
          </p:nvPr>
        </p:nvSpPr>
        <p:spPr>
          <a:xfrm>
            <a:off x="1195387" y="1759625"/>
            <a:ext cx="12877086" cy="2550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CSV datasets undergo rigorous cleaning, formatting, merging,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missing value handling to ensure data quality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8" name="Shape 5"/>
          <p:cNvSpPr/>
          <p:nvPr>
            <p:custDataLst>
              <p:tags r:id="rId8"/>
            </p:custDataLst>
          </p:nvPr>
        </p:nvSpPr>
        <p:spPr>
          <a:xfrm>
            <a:off x="956429" y="2610445"/>
            <a:ext cx="159306" cy="717233"/>
          </a:xfrm>
          <a:prstGeom prst="roundRect">
            <a:avLst>
              <a:gd name="adj" fmla="val 4203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>
            <p:custDataLst>
              <p:tags r:id="rId9"/>
            </p:custDataLst>
          </p:nvPr>
        </p:nvSpPr>
        <p:spPr>
          <a:xfrm>
            <a:off x="797004" y="2505789"/>
            <a:ext cx="478155" cy="478155"/>
          </a:xfrm>
          <a:prstGeom prst="roundRect">
            <a:avLst>
              <a:gd name="adj" fmla="val 9561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6543" y="2625328"/>
            <a:ext cx="239078" cy="239078"/>
          </a:xfrm>
          <a:prstGeom prst="rect">
            <a:avLst/>
          </a:prstGeom>
        </p:spPr>
      </p:pic>
      <p:sp>
        <p:nvSpPr>
          <p:cNvPr id="11" name="Text 7"/>
          <p:cNvSpPr/>
          <p:nvPr>
            <p:custDataLst>
              <p:tags r:id="rId12"/>
            </p:custDataLst>
          </p:nvPr>
        </p:nvSpPr>
        <p:spPr>
          <a:xfrm>
            <a:off x="1434465" y="2530673"/>
            <a:ext cx="1992749" cy="249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ML Layer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12" name="Text 8"/>
          <p:cNvSpPr/>
          <p:nvPr>
            <p:custDataLst>
              <p:tags r:id="rId13"/>
            </p:custDataLst>
          </p:nvPr>
        </p:nvSpPr>
        <p:spPr>
          <a:xfrm>
            <a:off x="1434465" y="2875359"/>
            <a:ext cx="12638008" cy="2550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Attrition scoring models combined with TF-IDF and token similarity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algorithms for intelligent resume and job matching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13" name="Shape 9"/>
          <p:cNvSpPr/>
          <p:nvPr>
            <p:custDataLst>
              <p:tags r:id="rId14"/>
            </p:custDataLst>
          </p:nvPr>
        </p:nvSpPr>
        <p:spPr>
          <a:xfrm>
            <a:off x="1195507" y="3726180"/>
            <a:ext cx="159306" cy="717233"/>
          </a:xfrm>
          <a:prstGeom prst="roundRect">
            <a:avLst>
              <a:gd name="adj" fmla="val 4203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Shape 10"/>
          <p:cNvSpPr/>
          <p:nvPr>
            <p:custDataLst>
              <p:tags r:id="rId15"/>
            </p:custDataLst>
          </p:nvPr>
        </p:nvSpPr>
        <p:spPr>
          <a:xfrm>
            <a:off x="1036082" y="3621524"/>
            <a:ext cx="478155" cy="478155"/>
          </a:xfrm>
          <a:prstGeom prst="roundRect">
            <a:avLst>
              <a:gd name="adj" fmla="val 9561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5621" y="3741063"/>
            <a:ext cx="239078" cy="239078"/>
          </a:xfrm>
          <a:prstGeom prst="rect">
            <a:avLst/>
          </a:prstGeom>
        </p:spPr>
      </p:pic>
      <p:sp>
        <p:nvSpPr>
          <p:cNvPr id="16" name="Text 11"/>
          <p:cNvSpPr/>
          <p:nvPr>
            <p:custDataLst>
              <p:tags r:id="rId18"/>
            </p:custDataLst>
          </p:nvPr>
        </p:nvSpPr>
        <p:spPr>
          <a:xfrm>
            <a:off x="1673543" y="3646408"/>
            <a:ext cx="1992749" cy="249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NLP Layer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17" name="Text 12"/>
          <p:cNvSpPr/>
          <p:nvPr>
            <p:custDataLst>
              <p:tags r:id="rId19"/>
            </p:custDataLst>
          </p:nvPr>
        </p:nvSpPr>
        <p:spPr>
          <a:xfrm>
            <a:off x="1673543" y="3991094"/>
            <a:ext cx="12398931" cy="2550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resume parsing extracts skills, contact info, 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and experience while sentiment classification analyzes employee feedback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18" name="Shape 13"/>
          <p:cNvSpPr/>
          <p:nvPr>
            <p:custDataLst>
              <p:tags r:id="rId20"/>
            </p:custDataLst>
          </p:nvPr>
        </p:nvSpPr>
        <p:spPr>
          <a:xfrm>
            <a:off x="1434703" y="4841915"/>
            <a:ext cx="159306" cy="717233"/>
          </a:xfrm>
          <a:prstGeom prst="roundRect">
            <a:avLst>
              <a:gd name="adj" fmla="val 4203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9" name="Shape 14"/>
          <p:cNvSpPr/>
          <p:nvPr>
            <p:custDataLst>
              <p:tags r:id="rId21"/>
            </p:custDataLst>
          </p:nvPr>
        </p:nvSpPr>
        <p:spPr>
          <a:xfrm>
            <a:off x="1275278" y="4737259"/>
            <a:ext cx="478155" cy="478155"/>
          </a:xfrm>
          <a:prstGeom prst="roundRect">
            <a:avLst>
              <a:gd name="adj" fmla="val 9561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20" name="Image 3" descr="preencoded.png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94817" y="4856798"/>
            <a:ext cx="239078" cy="239078"/>
          </a:xfrm>
          <a:prstGeom prst="rect">
            <a:avLst/>
          </a:prstGeom>
        </p:spPr>
      </p:pic>
      <p:sp>
        <p:nvSpPr>
          <p:cNvPr id="21" name="Text 15"/>
          <p:cNvSpPr/>
          <p:nvPr>
            <p:custDataLst>
              <p:tags r:id="rId24"/>
            </p:custDataLst>
          </p:nvPr>
        </p:nvSpPr>
        <p:spPr>
          <a:xfrm>
            <a:off x="1912739" y="4762143"/>
            <a:ext cx="1992749" cy="249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Visualization Layer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22" name="Text 16"/>
          <p:cNvSpPr/>
          <p:nvPr>
            <p:custDataLst>
              <p:tags r:id="rId25"/>
            </p:custDataLst>
          </p:nvPr>
        </p:nvSpPr>
        <p:spPr>
          <a:xfrm>
            <a:off x="1912739" y="5106829"/>
            <a:ext cx="12159734" cy="2550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Streamlit dashboards with interactive Plotly charts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present insights in clear, actionable formats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23" name="Shape 17"/>
          <p:cNvSpPr/>
          <p:nvPr>
            <p:custDataLst>
              <p:tags r:id="rId26"/>
            </p:custDataLst>
          </p:nvPr>
        </p:nvSpPr>
        <p:spPr>
          <a:xfrm>
            <a:off x="1195507" y="5957649"/>
            <a:ext cx="159306" cy="717233"/>
          </a:xfrm>
          <a:prstGeom prst="roundRect">
            <a:avLst>
              <a:gd name="adj" fmla="val 4203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4" name="Shape 18"/>
          <p:cNvSpPr/>
          <p:nvPr>
            <p:custDataLst>
              <p:tags r:id="rId27"/>
            </p:custDataLst>
          </p:nvPr>
        </p:nvSpPr>
        <p:spPr>
          <a:xfrm>
            <a:off x="1036082" y="5852993"/>
            <a:ext cx="478155" cy="478155"/>
          </a:xfrm>
          <a:prstGeom prst="roundRect">
            <a:avLst>
              <a:gd name="adj" fmla="val 9561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25" name="Image 4" descr="preencoded.png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55621" y="5972532"/>
            <a:ext cx="239078" cy="239078"/>
          </a:xfrm>
          <a:prstGeom prst="rect">
            <a:avLst/>
          </a:prstGeom>
        </p:spPr>
      </p:pic>
      <p:sp>
        <p:nvSpPr>
          <p:cNvPr id="26" name="Text 19"/>
          <p:cNvSpPr/>
          <p:nvPr>
            <p:custDataLst>
              <p:tags r:id="rId30"/>
            </p:custDataLst>
          </p:nvPr>
        </p:nvSpPr>
        <p:spPr>
          <a:xfrm>
            <a:off x="1673543" y="5877878"/>
            <a:ext cx="1992749" cy="249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HR Assistant Layer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27" name="Text 20"/>
          <p:cNvSpPr/>
          <p:nvPr>
            <p:custDataLst>
              <p:tags r:id="rId31"/>
            </p:custDataLst>
          </p:nvPr>
        </p:nvSpPr>
        <p:spPr>
          <a:xfrm>
            <a:off x="1673543" y="6222563"/>
            <a:ext cx="12398931" cy="2550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Rule-based Q&amp;A system provides instant answers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 common HR queries and employee questions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28" name="Shape 21"/>
          <p:cNvSpPr/>
          <p:nvPr>
            <p:custDataLst>
              <p:tags r:id="rId32"/>
            </p:custDataLst>
          </p:nvPr>
        </p:nvSpPr>
        <p:spPr>
          <a:xfrm>
            <a:off x="956429" y="7073384"/>
            <a:ext cx="159306" cy="717233"/>
          </a:xfrm>
          <a:prstGeom prst="roundRect">
            <a:avLst>
              <a:gd name="adj" fmla="val 4203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9" name="Shape 22"/>
          <p:cNvSpPr/>
          <p:nvPr>
            <p:custDataLst>
              <p:tags r:id="rId33"/>
            </p:custDataLst>
          </p:nvPr>
        </p:nvSpPr>
        <p:spPr>
          <a:xfrm>
            <a:off x="797004" y="6968728"/>
            <a:ext cx="478155" cy="478155"/>
          </a:xfrm>
          <a:prstGeom prst="roundRect">
            <a:avLst>
              <a:gd name="adj" fmla="val 9561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30" name="Image 5" descr="preencoded.png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16543" y="7088267"/>
            <a:ext cx="239078" cy="239078"/>
          </a:xfrm>
          <a:prstGeom prst="rect">
            <a:avLst/>
          </a:prstGeom>
        </p:spPr>
      </p:pic>
      <p:sp>
        <p:nvSpPr>
          <p:cNvPr id="31" name="Text 23"/>
          <p:cNvSpPr/>
          <p:nvPr>
            <p:custDataLst>
              <p:tags r:id="rId36"/>
            </p:custDataLst>
          </p:nvPr>
        </p:nvSpPr>
        <p:spPr>
          <a:xfrm>
            <a:off x="1434465" y="6993612"/>
            <a:ext cx="1992749" cy="249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Deployment Layer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32" name="Text 24"/>
          <p:cNvSpPr/>
          <p:nvPr>
            <p:custDataLst>
              <p:tags r:id="rId37"/>
            </p:custDataLst>
          </p:nvPr>
        </p:nvSpPr>
        <p:spPr>
          <a:xfrm>
            <a:off x="1434465" y="7338298"/>
            <a:ext cx="12638008" cy="2550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Streamlit web application enables easy access and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seamless user experience across the organization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pic>
        <p:nvPicPr>
          <p:cNvPr id="47" name="Picture 46"/>
          <p:cNvPicPr/>
          <p:nvPr/>
        </p:nvPicPr>
        <p:blipFill>
          <a:blip r:embed="rId38"/>
          <a:stretch>
            <a:fillRect/>
          </a:stretch>
        </p:blipFill>
        <p:spPr>
          <a:xfrm>
            <a:off x="8401685" y="1667510"/>
            <a:ext cx="6228715" cy="52431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700" y="179070"/>
            <a:ext cx="4123055" cy="6426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Comprehensive </a:t>
            </a:r>
            <a:endParaRPr lang="en-US" sz="3600" b="1" u="sng" dirty="0">
              <a:solidFill>
                <a:schemeClr val="accent5">
                  <a:lumMod val="50000"/>
                </a:schemeClr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  <a:p>
            <a:pPr marL="0" indent="0" algn="l">
              <a:lnSpc>
                <a:spcPts val="5050"/>
              </a:lnSpc>
              <a:buNone/>
            </a:pP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Data Ecosystem</a:t>
            </a:r>
            <a:endParaRPr lang="en-US" sz="3600" b="1" u="sng" dirty="0">
              <a:solidFill>
                <a:schemeClr val="accent5">
                  <a:lumMod val="50000"/>
                </a:schemeClr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9971" y="1619726"/>
            <a:ext cx="13190458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Wingdings" panose="05000000000000000000" charset="0"/>
              <a:buChar char="v"/>
            </a:pPr>
            <a:r>
              <a:rPr lang="en-US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T-IQ processes diverse data sources to build a complete picture of workforce dynamics and talent intelligence.</a:t>
            </a:r>
            <a:endParaRPr lang="en-US" b="1" dirty="0"/>
          </a:p>
        </p:txBody>
      </p:sp>
      <p:pic>
        <p:nvPicPr>
          <p:cNvPr id="4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971" y="2180153"/>
            <a:ext cx="514231" cy="514231"/>
          </a:xfrm>
          <a:prstGeom prst="rect">
            <a:avLst/>
          </a:prstGeom>
        </p:spPr>
      </p:pic>
      <p:sp>
        <p:nvSpPr>
          <p:cNvPr id="5" name="Text 2"/>
          <p:cNvSpPr/>
          <p:nvPr>
            <p:custDataLst>
              <p:tags r:id="rId4"/>
            </p:custDataLst>
          </p:nvPr>
        </p:nvSpPr>
        <p:spPr>
          <a:xfrm>
            <a:off x="1491258" y="2302193"/>
            <a:ext cx="2571274" cy="3214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Employee Data</a:t>
            </a:r>
            <a:endParaRPr lang="en-US" sz="2000" b="1" u="sng" dirty="0"/>
          </a:p>
        </p:txBody>
      </p:sp>
      <p:sp>
        <p:nvSpPr>
          <p:cNvPr id="6" name="Text 3"/>
          <p:cNvSpPr/>
          <p:nvPr>
            <p:custDataLst>
              <p:tags r:id="rId5"/>
            </p:custDataLst>
          </p:nvPr>
        </p:nvSpPr>
        <p:spPr>
          <a:xfrm>
            <a:off x="1491258" y="2747010"/>
            <a:ext cx="3454122" cy="9872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Synthetic employee records including age, role, salary, tenure, and satisfaction metrics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2436" y="2180153"/>
            <a:ext cx="514231" cy="514231"/>
          </a:xfrm>
          <a:prstGeom prst="rect">
            <a:avLst/>
          </a:prstGeom>
        </p:spPr>
      </p:pic>
      <p:sp>
        <p:nvSpPr>
          <p:cNvPr id="8" name="Text 4"/>
          <p:cNvSpPr/>
          <p:nvPr>
            <p:custDataLst>
              <p:tags r:id="rId8"/>
            </p:custDataLst>
          </p:nvPr>
        </p:nvSpPr>
        <p:spPr>
          <a:xfrm>
            <a:off x="5973723" y="2302193"/>
            <a:ext cx="2571274" cy="3214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Attrition Data</a:t>
            </a:r>
            <a:endParaRPr lang="en-US" sz="2000" u="sng" dirty="0"/>
          </a:p>
        </p:txBody>
      </p:sp>
      <p:sp>
        <p:nvSpPr>
          <p:cNvPr id="9" name="Text 5"/>
          <p:cNvSpPr/>
          <p:nvPr>
            <p:custDataLst>
              <p:tags r:id="rId9"/>
            </p:custDataLst>
          </p:nvPr>
        </p:nvSpPr>
        <p:spPr>
          <a:xfrm>
            <a:off x="5973723" y="2747010"/>
            <a:ext cx="3454122" cy="9872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Employee attrition labels with calculated risk values for predictive modeling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4901" y="2180153"/>
            <a:ext cx="514231" cy="514231"/>
          </a:xfrm>
          <a:prstGeom prst="rect">
            <a:avLst/>
          </a:prstGeom>
        </p:spPr>
      </p:pic>
      <p:sp>
        <p:nvSpPr>
          <p:cNvPr id="11" name="Text 6"/>
          <p:cNvSpPr/>
          <p:nvPr>
            <p:custDataLst>
              <p:tags r:id="rId12"/>
            </p:custDataLst>
          </p:nvPr>
        </p:nvSpPr>
        <p:spPr>
          <a:xfrm>
            <a:off x="10456188" y="2302193"/>
            <a:ext cx="2571274" cy="3214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Resume Files</a:t>
            </a:r>
            <a:endParaRPr lang="en-US" sz="2000" u="sng" dirty="0"/>
          </a:p>
        </p:txBody>
      </p:sp>
      <p:sp>
        <p:nvSpPr>
          <p:cNvPr id="12" name="Text 7"/>
          <p:cNvSpPr/>
          <p:nvPr>
            <p:custDataLst>
              <p:tags r:id="rId13"/>
            </p:custDataLst>
          </p:nvPr>
        </p:nvSpPr>
        <p:spPr>
          <a:xfrm>
            <a:off x="10456188" y="2747010"/>
            <a:ext cx="3454122" cy="9872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Text and PDF resumes used for automated skill extraction and candidate profiling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9971" y="4145637"/>
            <a:ext cx="514231" cy="514231"/>
          </a:xfrm>
          <a:prstGeom prst="rect">
            <a:avLst/>
          </a:prstGeom>
        </p:spPr>
      </p:pic>
      <p:sp>
        <p:nvSpPr>
          <p:cNvPr id="14" name="Text 8"/>
          <p:cNvSpPr/>
          <p:nvPr>
            <p:custDataLst>
              <p:tags r:id="rId16"/>
            </p:custDataLst>
          </p:nvPr>
        </p:nvSpPr>
        <p:spPr>
          <a:xfrm>
            <a:off x="1491258" y="4267676"/>
            <a:ext cx="2571274" cy="3214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Job Descriptions</a:t>
            </a:r>
            <a:endParaRPr lang="en-US" sz="2000" u="sng" dirty="0"/>
          </a:p>
        </p:txBody>
      </p:sp>
      <p:sp>
        <p:nvSpPr>
          <p:cNvPr id="15" name="Text 9"/>
          <p:cNvSpPr/>
          <p:nvPr>
            <p:custDataLst>
              <p:tags r:id="rId17"/>
            </p:custDataLst>
          </p:nvPr>
        </p:nvSpPr>
        <p:spPr>
          <a:xfrm>
            <a:off x="1491258" y="4712494"/>
            <a:ext cx="3454122" cy="9872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Detailed job titles, required skills, and comprehensive role descriptions</a:t>
            </a:r>
            <a:endParaRPr lang="en-US" sz="1600" dirty="0"/>
          </a:p>
        </p:txBody>
      </p:sp>
      <p:pic>
        <p:nvPicPr>
          <p:cNvPr id="16" name="Image 4" descr="preencoded.pn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02436" y="4145637"/>
            <a:ext cx="514231" cy="514231"/>
          </a:xfrm>
          <a:prstGeom prst="rect">
            <a:avLst/>
          </a:prstGeom>
        </p:spPr>
      </p:pic>
      <p:sp>
        <p:nvSpPr>
          <p:cNvPr id="17" name="Text 10"/>
          <p:cNvSpPr/>
          <p:nvPr>
            <p:custDataLst>
              <p:tags r:id="rId20"/>
            </p:custDataLst>
          </p:nvPr>
        </p:nvSpPr>
        <p:spPr>
          <a:xfrm>
            <a:off x="5973723" y="4267676"/>
            <a:ext cx="2571274" cy="3214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Review Data</a:t>
            </a:r>
            <a:endParaRPr lang="en-US" sz="2000" u="sng" dirty="0"/>
          </a:p>
        </p:txBody>
      </p:sp>
      <p:sp>
        <p:nvSpPr>
          <p:cNvPr id="18" name="Text 11"/>
          <p:cNvSpPr/>
          <p:nvPr>
            <p:custDataLst>
              <p:tags r:id="rId21"/>
            </p:custDataLst>
          </p:nvPr>
        </p:nvSpPr>
        <p:spPr>
          <a:xfrm>
            <a:off x="5973723" y="4712494"/>
            <a:ext cx="3454122" cy="9872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Employee review text with ratings for sentiment analysis and engagement tracking</a:t>
            </a:r>
            <a:endParaRPr lang="en-US" sz="1600" dirty="0"/>
          </a:p>
        </p:txBody>
      </p:sp>
      <p:pic>
        <p:nvPicPr>
          <p:cNvPr id="19" name="Image 5" descr="preencoded.png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684901" y="4145637"/>
            <a:ext cx="514231" cy="514231"/>
          </a:xfrm>
          <a:prstGeom prst="rect">
            <a:avLst/>
          </a:prstGeom>
        </p:spPr>
      </p:pic>
      <p:sp>
        <p:nvSpPr>
          <p:cNvPr id="20" name="Text 12"/>
          <p:cNvSpPr/>
          <p:nvPr>
            <p:custDataLst>
              <p:tags r:id="rId24"/>
            </p:custDataLst>
          </p:nvPr>
        </p:nvSpPr>
        <p:spPr>
          <a:xfrm>
            <a:off x="10456188" y="4267676"/>
            <a:ext cx="2571274" cy="3214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Sentiment Labels</a:t>
            </a:r>
            <a:endParaRPr lang="en-US" sz="2000" u="sng" dirty="0"/>
          </a:p>
        </p:txBody>
      </p:sp>
      <p:sp>
        <p:nvSpPr>
          <p:cNvPr id="21" name="Text 13"/>
          <p:cNvSpPr/>
          <p:nvPr>
            <p:custDataLst>
              <p:tags r:id="rId25"/>
            </p:custDataLst>
          </p:nvPr>
        </p:nvSpPr>
        <p:spPr>
          <a:xfrm>
            <a:off x="10456188" y="4712494"/>
            <a:ext cx="3454122" cy="9872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Reviews tagged as positive or negative for training classification models</a:t>
            </a:r>
            <a:endParaRPr lang="en-US" sz="1600" dirty="0"/>
          </a:p>
        </p:txBody>
      </p:sp>
      <p:pic>
        <p:nvPicPr>
          <p:cNvPr id="22" name="Image 6" descr="preencoded.png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19971" y="6111121"/>
            <a:ext cx="514231" cy="514231"/>
          </a:xfrm>
          <a:prstGeom prst="rect">
            <a:avLst/>
          </a:prstGeom>
        </p:spPr>
      </p:pic>
      <p:sp>
        <p:nvSpPr>
          <p:cNvPr id="23" name="Text 14"/>
          <p:cNvSpPr/>
          <p:nvPr>
            <p:custDataLst>
              <p:tags r:id="rId28"/>
            </p:custDataLst>
          </p:nvPr>
        </p:nvSpPr>
        <p:spPr>
          <a:xfrm>
            <a:off x="1491258" y="6233160"/>
            <a:ext cx="2571274" cy="3214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Skills Database</a:t>
            </a:r>
            <a:endParaRPr lang="en-US" sz="2000" u="sng" dirty="0"/>
          </a:p>
        </p:txBody>
      </p:sp>
      <p:sp>
        <p:nvSpPr>
          <p:cNvPr id="24" name="Text 15"/>
          <p:cNvSpPr/>
          <p:nvPr>
            <p:custDataLst>
              <p:tags r:id="rId29"/>
            </p:custDataLst>
          </p:nvPr>
        </p:nvSpPr>
        <p:spPr>
          <a:xfrm>
            <a:off x="1491258" y="6677978"/>
            <a:ext cx="3454122" cy="9872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Extracted skills from resumes and job descriptions for matching algorithms</a:t>
            </a:r>
            <a:endParaRPr lang="en-US" sz="16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944745" y="5699760"/>
            <a:ext cx="9685655" cy="25298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923155" y="-37465"/>
            <a:ext cx="9707245" cy="16967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879" y="439102"/>
            <a:ext cx="7077313" cy="4989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End-to-End Development Journey</a:t>
            </a:r>
            <a:endParaRPr lang="en-US" sz="3600" b="1" u="sng" dirty="0">
              <a:solidFill>
                <a:schemeClr val="accent5">
                  <a:lumMod val="50000"/>
                </a:schemeClr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58879" y="1123434"/>
            <a:ext cx="13512641" cy="2553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Wingdings" panose="05000000000000000000" charset="0"/>
              <a:buChar char="v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Ten comprehensive Juapyter notebooks document the complete system development </a:t>
            </a:r>
            <a:endParaRPr lang="en-US" sz="16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indent="0" algn="l">
              <a:lnSpc>
                <a:spcPts val="2000"/>
              </a:lnSpc>
              <a:buFont typeface="Wingdings" panose="05000000000000000000" charset="0"/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   from data generation through production deployment.</a:t>
            </a:r>
            <a:endParaRPr lang="en-US" sz="16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58879" y="1692354"/>
            <a:ext cx="159663" cy="1995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400" dirty="0">
              <a:solidFill>
                <a:srgbClr val="454240"/>
              </a:solidFill>
              <a:latin typeface="Libre Baskerville Light" pitchFamily="34" charset="0"/>
              <a:ea typeface="Libre Baskerville Light" pitchFamily="34" charset="-122"/>
              <a:cs typeface="Libre Baskerville Light" pitchFamily="34" charset="-12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558879" y="1940838"/>
            <a:ext cx="6676430" cy="2286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6" name="Text 4"/>
          <p:cNvSpPr/>
          <p:nvPr/>
        </p:nvSpPr>
        <p:spPr>
          <a:xfrm>
            <a:off x="558879" y="2066330"/>
            <a:ext cx="1996202" cy="2495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Data Generation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58879" y="2411611"/>
            <a:ext cx="6676430" cy="2553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Creating synthetic datasets for testing and development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394972" y="1692354"/>
            <a:ext cx="159663" cy="1995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400" dirty="0">
              <a:solidFill>
                <a:srgbClr val="454240"/>
              </a:solidFill>
              <a:latin typeface="Libre Baskerville Light" pitchFamily="34" charset="0"/>
              <a:ea typeface="Libre Baskerville Light" pitchFamily="34" charset="-122"/>
              <a:cs typeface="Libre Baskerville Light" pitchFamily="34" charset="-12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394972" y="1940838"/>
            <a:ext cx="6676549" cy="2286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10" name="Text 8"/>
          <p:cNvSpPr/>
          <p:nvPr/>
        </p:nvSpPr>
        <p:spPr>
          <a:xfrm>
            <a:off x="7394972" y="1963460"/>
            <a:ext cx="3157538" cy="2495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Data Cleaning &amp; 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  <a:p>
            <a:pPr marL="0" indent="0" algn="l">
              <a:lnSpc>
                <a:spcPts val="19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Preprocessing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395210" y="2466975"/>
            <a:ext cx="2332355" cy="4794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Preparing raw data for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analysis and modeling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58879" y="2946321"/>
            <a:ext cx="159663" cy="1995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400" dirty="0">
              <a:solidFill>
                <a:srgbClr val="454240"/>
              </a:solidFill>
              <a:latin typeface="Libre Baskerville Light" pitchFamily="34" charset="0"/>
              <a:ea typeface="Libre Baskerville Light" pitchFamily="34" charset="-122"/>
              <a:cs typeface="Libre Baskerville Light" pitchFamily="34" charset="-12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58879" y="3194804"/>
            <a:ext cx="6676430" cy="2286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14" name="Text 12"/>
          <p:cNvSpPr/>
          <p:nvPr/>
        </p:nvSpPr>
        <p:spPr>
          <a:xfrm>
            <a:off x="558879" y="3320296"/>
            <a:ext cx="1996202" cy="2495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Employee EDA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58879" y="3665577"/>
            <a:ext cx="6676430" cy="2553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Exploratory analysis of workforce patterns and trends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394972" y="2946321"/>
            <a:ext cx="159663" cy="1995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400" dirty="0">
              <a:solidFill>
                <a:srgbClr val="454240"/>
              </a:solidFill>
              <a:latin typeface="Libre Baskerville Light" pitchFamily="34" charset="0"/>
              <a:ea typeface="Libre Baskerville Light" pitchFamily="34" charset="-122"/>
              <a:cs typeface="Libre Baskerville Light" pitchFamily="34" charset="-12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394972" y="3194804"/>
            <a:ext cx="6676549" cy="2286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18" name="Text 16"/>
          <p:cNvSpPr/>
          <p:nvPr/>
        </p:nvSpPr>
        <p:spPr>
          <a:xfrm>
            <a:off x="7394972" y="3320296"/>
            <a:ext cx="2155150" cy="2495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Jobs &amp; Resumes EDA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394972" y="3665577"/>
            <a:ext cx="6676549" cy="2553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talent 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pool and position requirements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58879" y="4200287"/>
            <a:ext cx="159663" cy="1995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400" dirty="0">
              <a:solidFill>
                <a:srgbClr val="454240"/>
              </a:solidFill>
              <a:latin typeface="Libre Baskerville Light" pitchFamily="34" charset="0"/>
              <a:ea typeface="Libre Baskerville Light" pitchFamily="34" charset="-122"/>
              <a:cs typeface="Libre Baskerville Light" pitchFamily="34" charset="-12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558879" y="4448770"/>
            <a:ext cx="6676430" cy="2286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22" name="Text 20"/>
          <p:cNvSpPr/>
          <p:nvPr/>
        </p:nvSpPr>
        <p:spPr>
          <a:xfrm>
            <a:off x="558879" y="4574262"/>
            <a:ext cx="1996202" cy="2495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SQL Use Cases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558879" y="4919543"/>
            <a:ext cx="6676430" cy="2553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queries for business intelligence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394972" y="4200287"/>
            <a:ext cx="159663" cy="1995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06</a:t>
            </a:r>
            <a:endParaRPr lang="en-US" sz="1400" dirty="0">
              <a:solidFill>
                <a:srgbClr val="454240"/>
              </a:solidFill>
              <a:latin typeface="Libre Baskerville Light" pitchFamily="34" charset="0"/>
              <a:ea typeface="Libre Baskerville Light" pitchFamily="34" charset="-122"/>
              <a:cs typeface="Libre Baskerville Light" pitchFamily="34" charset="-12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394972" y="4448770"/>
            <a:ext cx="6676549" cy="2286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26" name="Text 24"/>
          <p:cNvSpPr/>
          <p:nvPr/>
        </p:nvSpPr>
        <p:spPr>
          <a:xfrm>
            <a:off x="7394972" y="4574262"/>
            <a:ext cx="1998107" cy="2495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ML Attrition Model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394972" y="4919543"/>
            <a:ext cx="6676549" cy="2553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Building predictive models 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employee retention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558879" y="5454253"/>
            <a:ext cx="159663" cy="1995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07</a:t>
            </a:r>
            <a:endParaRPr lang="en-US" sz="1400" dirty="0">
              <a:solidFill>
                <a:srgbClr val="454240"/>
              </a:solidFill>
              <a:latin typeface="Libre Baskerville Light" pitchFamily="34" charset="0"/>
              <a:ea typeface="Libre Baskerville Light" pitchFamily="34" charset="-122"/>
              <a:cs typeface="Libre Baskerville Light" pitchFamily="34" charset="-12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558879" y="5702737"/>
            <a:ext cx="6676430" cy="2286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30" name="Text 28"/>
          <p:cNvSpPr/>
          <p:nvPr/>
        </p:nvSpPr>
        <p:spPr>
          <a:xfrm>
            <a:off x="558879" y="5828228"/>
            <a:ext cx="2014657" cy="2495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Clustering Personas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558879" y="6173510"/>
            <a:ext cx="6676430" cy="2553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Identifying employee segments and patterns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394972" y="5454253"/>
            <a:ext cx="159663" cy="1995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08</a:t>
            </a:r>
            <a:endParaRPr lang="en-US" sz="1400" dirty="0">
              <a:solidFill>
                <a:srgbClr val="454240"/>
              </a:solidFill>
              <a:latin typeface="Libre Baskerville Light" pitchFamily="34" charset="0"/>
              <a:ea typeface="Libre Baskerville Light" pitchFamily="34" charset="-122"/>
              <a:cs typeface="Libre Baskerville Light" pitchFamily="34" charset="-12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7394972" y="5702737"/>
            <a:ext cx="6676549" cy="2286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34" name="Text 32"/>
          <p:cNvSpPr/>
          <p:nvPr/>
        </p:nvSpPr>
        <p:spPr>
          <a:xfrm>
            <a:off x="7394972" y="5828228"/>
            <a:ext cx="2464118" cy="2495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NLP Sentiment Reviews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7394972" y="6173510"/>
            <a:ext cx="6676549" cy="2553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Analyzing employee 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feedback and satisfaction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558879" y="6708219"/>
            <a:ext cx="159663" cy="1995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09</a:t>
            </a:r>
            <a:endParaRPr lang="en-US" sz="1400" dirty="0">
              <a:solidFill>
                <a:srgbClr val="454240"/>
              </a:solidFill>
              <a:latin typeface="Libre Baskerville Light" pitchFamily="34" charset="0"/>
              <a:ea typeface="Libre Baskerville Light" pitchFamily="34" charset="-122"/>
              <a:cs typeface="Libre Baskerville Light" pitchFamily="34" charset="-12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558879" y="6956703"/>
            <a:ext cx="6676430" cy="2286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38" name="Text 36"/>
          <p:cNvSpPr/>
          <p:nvPr/>
        </p:nvSpPr>
        <p:spPr>
          <a:xfrm>
            <a:off x="558879" y="7082195"/>
            <a:ext cx="2279690" cy="2495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Resume-Job Matching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558879" y="7427476"/>
            <a:ext cx="6676430" cy="2553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Intelligent candidate-position alignment system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7394972" y="6708219"/>
            <a:ext cx="159663" cy="1995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10</a:t>
            </a:r>
            <a:endParaRPr lang="en-US" sz="1400" dirty="0">
              <a:solidFill>
                <a:srgbClr val="454240"/>
              </a:solidFill>
              <a:latin typeface="Libre Baskerville Light" pitchFamily="34" charset="0"/>
              <a:ea typeface="Libre Baskerville Light" pitchFamily="34" charset="-122"/>
              <a:cs typeface="Libre Baskerville Light" pitchFamily="34" charset="-12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7394972" y="6956703"/>
            <a:ext cx="6676549" cy="2286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42" name="Text 40"/>
          <p:cNvSpPr/>
          <p:nvPr/>
        </p:nvSpPr>
        <p:spPr>
          <a:xfrm>
            <a:off x="7394972" y="7082195"/>
            <a:ext cx="2332792" cy="2495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Final App Deployment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7394972" y="7427476"/>
            <a:ext cx="6676549" cy="2553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Production-ready 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Streamlit application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"/>
          <a:srcRect t="3943" b="-1397"/>
          <a:stretch>
            <a:fillRect/>
          </a:stretch>
        </p:blipFill>
        <p:spPr>
          <a:xfrm>
            <a:off x="10275570" y="209550"/>
            <a:ext cx="4354830" cy="8020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21705" y="678180"/>
            <a:ext cx="7538085" cy="478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Streamlit Application Interface</a:t>
            </a:r>
            <a:endParaRPr lang="en-US" sz="3600" b="1" u="sng" dirty="0">
              <a:solidFill>
                <a:schemeClr val="accent5">
                  <a:lumMod val="50000"/>
                </a:schemeClr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21824" y="1516261"/>
            <a:ext cx="8073152" cy="4895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1900"/>
              </a:lnSpc>
              <a:buFont typeface="Wingdings" panose="05000000000000000000" charset="0"/>
              <a:buChar char="v"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T-IQ Streamlit application delivers comprehensive HR intelligence through an intuitive, powerful interface designed for daily use.</a:t>
            </a:r>
            <a:endParaRPr lang="en-US" sz="1600" b="1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021824" y="2349937"/>
            <a:ext cx="344210" cy="344210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9029" y="2402443"/>
            <a:ext cx="2047399" cy="2389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Workforce Overview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19029" y="2794397"/>
            <a:ext cx="3352800" cy="4895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 distribution of salary, tenure, and satisfaction metrics across the organization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021824" y="3589973"/>
            <a:ext cx="344210" cy="344210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9029" y="3642479"/>
            <a:ext cx="2060972" cy="2389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Attrition Risk Engine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519029" y="4034433"/>
            <a:ext cx="3352800" cy="4895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Identifies high-risk employees with visual score charts and actionable insights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021824" y="4830008"/>
            <a:ext cx="344210" cy="344210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9029" y="4882515"/>
            <a:ext cx="2184440" cy="2389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Resume-Job Matching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519029" y="5274469"/>
            <a:ext cx="3352800" cy="7343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Matches candidate profiles with open positions, showing top 3 best-fit roles with detailed explanations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021824" y="6314837"/>
            <a:ext cx="344210" cy="344210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519029" y="6367343"/>
            <a:ext cx="1912620" cy="2389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Sentiment Analysis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519029" y="6759297"/>
            <a:ext cx="3352800" cy="4895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sentiment scoring of employee reviews with positive vs negative distribution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0252591" y="2349937"/>
            <a:ext cx="344210" cy="344210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749796" y="2402443"/>
            <a:ext cx="1912620" cy="2389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EDA Insights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749796" y="2794397"/>
            <a:ext cx="3352800" cy="2447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Department-level analysis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0749796" y="3092648"/>
            <a:ext cx="3352800" cy="2447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Salary spread visualization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10749796" y="3390900"/>
            <a:ext cx="3352800" cy="2447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Tenure distribution patterns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0749796" y="3689152"/>
            <a:ext cx="3352800" cy="2447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Correlation heatmaps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10252591" y="4239935"/>
            <a:ext cx="344210" cy="344210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10749796" y="4292441"/>
            <a:ext cx="1912620" cy="2389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HR Chatbot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10749796" y="4684395"/>
            <a:ext cx="3352800" cy="4895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Instant AI-powered answers for common HR queries, policies, and employee questions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240" y="0"/>
            <a:ext cx="588391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718" y="323493"/>
            <a:ext cx="6149340" cy="3676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Future Vision &amp; Real-World Applications</a:t>
            </a:r>
            <a:endParaRPr lang="en-US" sz="3600" b="1" u="sng" dirty="0">
              <a:solidFill>
                <a:schemeClr val="accent5">
                  <a:lumMod val="50000"/>
                </a:schemeClr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11718" y="985242"/>
            <a:ext cx="2135267" cy="2205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b="1" u="sng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Planned Enhancements</a:t>
            </a:r>
            <a:endParaRPr lang="en-US" sz="2400" b="1" u="sng" dirty="0">
              <a:solidFill>
                <a:srgbClr val="5C4E3D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411718" y="1338024"/>
            <a:ext cx="6760012" cy="755213"/>
          </a:xfrm>
          <a:prstGeom prst="roundRect">
            <a:avLst>
              <a:gd name="adj" fmla="val 6544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44592" y="1470898"/>
            <a:ext cx="1482447" cy="1837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Enhanced Accuracy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44592" y="1772245"/>
            <a:ext cx="6494264" cy="1881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Improved models for matching, sentiment analysis, and attrition prediction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11718" y="2210872"/>
            <a:ext cx="6760012" cy="755213"/>
          </a:xfrm>
          <a:prstGeom prst="roundRect">
            <a:avLst>
              <a:gd name="adj" fmla="val 6544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4592" y="2343745"/>
            <a:ext cx="1496020" cy="1837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Real-Time Tracking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44592" y="2645093"/>
            <a:ext cx="6494264" cy="1881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Live sentiment monitoring with mobile-accessible HR dashboards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411718" y="3083719"/>
            <a:ext cx="6760012" cy="755213"/>
          </a:xfrm>
          <a:prstGeom prst="roundRect">
            <a:avLst>
              <a:gd name="adj" fmla="val 6544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44592" y="3216592"/>
            <a:ext cx="1722120" cy="1837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Document Verification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11242" y="4961930"/>
            <a:ext cx="6494264" cy="1881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4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CNN-based detection of fake or tampered documents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411718" y="4590336"/>
            <a:ext cx="1764983" cy="2205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b="1" u="sng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Key Learnings</a:t>
            </a:r>
            <a:endParaRPr lang="en-US" sz="2400" b="1" u="sng" dirty="0">
              <a:solidFill>
                <a:srgbClr val="5C4E3D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411718" y="5357098"/>
            <a:ext cx="6760012" cy="1881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Built a complete HR Intelligence Suite end-to-end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11718" y="5703768"/>
            <a:ext cx="6760012" cy="1881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Successfully combined ML, NLP, EDA, and dashboards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11718" y="6032024"/>
            <a:ext cx="6760012" cy="1881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major time-consuming HR tasks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411718" y="6345039"/>
            <a:ext cx="6760012" cy="1881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Gained real-world data engineering and deployment experience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411718" y="6698059"/>
            <a:ext cx="6760012" cy="1881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 scalable, enterprise-ready system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466290" y="985242"/>
            <a:ext cx="2120265" cy="2205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b="1" u="sng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Enterprise Applications</a:t>
            </a:r>
            <a:endParaRPr lang="en-US" sz="2400" b="1" u="sng" dirty="0">
              <a:solidFill>
                <a:srgbClr val="5C4E3D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466290" y="1338024"/>
            <a:ext cx="6760012" cy="1210508"/>
          </a:xfrm>
          <a:prstGeom prst="roundRect">
            <a:avLst>
              <a:gd name="adj" fmla="val 408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591544" y="1463278"/>
            <a:ext cx="352901" cy="352901"/>
          </a:xfrm>
          <a:prstGeom prst="roundRect">
            <a:avLst>
              <a:gd name="adj" fmla="val 25908358"/>
            </a:avLst>
          </a:prstGeom>
          <a:solidFill>
            <a:srgbClr val="B88E23"/>
          </a:solidFill>
        </p:spPr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688580" y="1560195"/>
            <a:ext cx="158829" cy="158829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7591544" y="1933813"/>
            <a:ext cx="1470779" cy="1837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Recruitment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591544" y="2235160"/>
            <a:ext cx="6509504" cy="1881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screening and fast job-role matching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7466290" y="2666167"/>
            <a:ext cx="6760012" cy="1210508"/>
          </a:xfrm>
          <a:prstGeom prst="roundRect">
            <a:avLst>
              <a:gd name="adj" fmla="val 408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>
            <a:off x="7591544" y="2791420"/>
            <a:ext cx="352901" cy="352901"/>
          </a:xfrm>
          <a:prstGeom prst="roundRect">
            <a:avLst>
              <a:gd name="adj" fmla="val 25908358"/>
            </a:avLst>
          </a:prstGeom>
          <a:solidFill>
            <a:srgbClr val="B88E23"/>
          </a:solidFill>
        </p:spPr>
      </p:sp>
      <p:pic>
        <p:nvPicPr>
          <p:cNvPr id="27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8580" y="2888337"/>
            <a:ext cx="158829" cy="158829"/>
          </a:xfrm>
          <a:prstGeom prst="rect">
            <a:avLst/>
          </a:prstGeom>
        </p:spPr>
      </p:pic>
      <p:sp>
        <p:nvSpPr>
          <p:cNvPr id="28" name="Text 24"/>
          <p:cNvSpPr/>
          <p:nvPr/>
        </p:nvSpPr>
        <p:spPr>
          <a:xfrm>
            <a:off x="7591544" y="3261955"/>
            <a:ext cx="1470779" cy="1837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Engagement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29" name="Text 25"/>
          <p:cNvSpPr/>
          <p:nvPr/>
        </p:nvSpPr>
        <p:spPr>
          <a:xfrm>
            <a:off x="7591544" y="3563303"/>
            <a:ext cx="6509504" cy="1881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 sentiment to understand workplace mood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30" name="Shape 26"/>
          <p:cNvSpPr/>
          <p:nvPr/>
        </p:nvSpPr>
        <p:spPr>
          <a:xfrm>
            <a:off x="7466290" y="3994309"/>
            <a:ext cx="6760012" cy="1210508"/>
          </a:xfrm>
          <a:prstGeom prst="roundRect">
            <a:avLst>
              <a:gd name="adj" fmla="val 408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31" name="Shape 27"/>
          <p:cNvSpPr/>
          <p:nvPr/>
        </p:nvSpPr>
        <p:spPr>
          <a:xfrm>
            <a:off x="7591544" y="4119563"/>
            <a:ext cx="352901" cy="352901"/>
          </a:xfrm>
          <a:prstGeom prst="roundRect">
            <a:avLst>
              <a:gd name="adj" fmla="val 25908358"/>
            </a:avLst>
          </a:prstGeom>
          <a:solidFill>
            <a:srgbClr val="B88E23"/>
          </a:solidFill>
        </p:spPr>
      </p:sp>
      <p:pic>
        <p:nvPicPr>
          <p:cNvPr id="32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8580" y="4216479"/>
            <a:ext cx="158829" cy="158829"/>
          </a:xfrm>
          <a:prstGeom prst="rect">
            <a:avLst/>
          </a:prstGeom>
        </p:spPr>
      </p:pic>
      <p:sp>
        <p:nvSpPr>
          <p:cNvPr id="33" name="Text 28"/>
          <p:cNvSpPr/>
          <p:nvPr/>
        </p:nvSpPr>
        <p:spPr>
          <a:xfrm>
            <a:off x="7591544" y="4590098"/>
            <a:ext cx="1684615" cy="1837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Attrition Management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34" name="Text 29"/>
          <p:cNvSpPr/>
          <p:nvPr/>
        </p:nvSpPr>
        <p:spPr>
          <a:xfrm>
            <a:off x="7591544" y="4891445"/>
            <a:ext cx="6509504" cy="1881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high-risk employees for early intervention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35" name="Shape 30"/>
          <p:cNvSpPr/>
          <p:nvPr/>
        </p:nvSpPr>
        <p:spPr>
          <a:xfrm>
            <a:off x="7466290" y="5322451"/>
            <a:ext cx="6760012" cy="1210508"/>
          </a:xfrm>
          <a:prstGeom prst="roundRect">
            <a:avLst>
              <a:gd name="adj" fmla="val 408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36" name="Shape 31"/>
          <p:cNvSpPr/>
          <p:nvPr/>
        </p:nvSpPr>
        <p:spPr>
          <a:xfrm>
            <a:off x="7591544" y="5447705"/>
            <a:ext cx="352901" cy="352901"/>
          </a:xfrm>
          <a:prstGeom prst="roundRect">
            <a:avLst>
              <a:gd name="adj" fmla="val 25908358"/>
            </a:avLst>
          </a:prstGeom>
          <a:solidFill>
            <a:srgbClr val="B88E23"/>
          </a:solidFill>
        </p:spPr>
      </p:sp>
      <p:pic>
        <p:nvPicPr>
          <p:cNvPr id="37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8580" y="5544622"/>
            <a:ext cx="158829" cy="158829"/>
          </a:xfrm>
          <a:prstGeom prst="rect">
            <a:avLst/>
          </a:prstGeom>
        </p:spPr>
      </p:pic>
      <p:sp>
        <p:nvSpPr>
          <p:cNvPr id="38" name="Text 32"/>
          <p:cNvSpPr/>
          <p:nvPr/>
        </p:nvSpPr>
        <p:spPr>
          <a:xfrm>
            <a:off x="7591544" y="5918240"/>
            <a:ext cx="1519476" cy="1837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u="sng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Workforce Planning</a:t>
            </a:r>
            <a:endParaRPr lang="en-US" sz="1600" b="1" u="sng" dirty="0">
              <a:solidFill>
                <a:srgbClr val="454240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39" name="Text 33"/>
          <p:cNvSpPr/>
          <p:nvPr/>
        </p:nvSpPr>
        <p:spPr>
          <a:xfrm>
            <a:off x="7591544" y="6219587"/>
            <a:ext cx="6509504" cy="1881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Dashboards for staffing, salary, and tenure insights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40" name="Text 34"/>
          <p:cNvSpPr/>
          <p:nvPr/>
        </p:nvSpPr>
        <p:spPr>
          <a:xfrm>
            <a:off x="7591385" y="6886218"/>
            <a:ext cx="1989177" cy="2205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b="1" u="sng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Challenges Overcome</a:t>
            </a:r>
            <a:endParaRPr lang="en-US" sz="2400" b="1" u="sng" dirty="0">
              <a:solidFill>
                <a:srgbClr val="5C4E3D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</p:txBody>
      </p:sp>
      <p:sp>
        <p:nvSpPr>
          <p:cNvPr id="42" name="Text 36"/>
          <p:cNvSpPr/>
          <p:nvPr/>
        </p:nvSpPr>
        <p:spPr>
          <a:xfrm>
            <a:off x="7466290" y="7273846"/>
            <a:ext cx="6760012" cy="1881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4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Handling missing and incomplete data effectively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43" name="Text 37"/>
          <p:cNvSpPr/>
          <p:nvPr/>
        </p:nvSpPr>
        <p:spPr>
          <a:xfrm>
            <a:off x="7466290" y="7461766"/>
            <a:ext cx="6760012" cy="1881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4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Designing a clean, intuitive user interface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44" name="Text 38"/>
          <p:cNvSpPr/>
          <p:nvPr/>
        </p:nvSpPr>
        <p:spPr>
          <a:xfrm>
            <a:off x="7466290" y="7690961"/>
            <a:ext cx="6760012" cy="1881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4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fast performance in Streamlit environment</a:t>
            </a: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10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11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12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13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14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15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16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17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18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19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2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20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21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22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23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24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25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26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27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28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29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3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30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31.xml><?xml version="1.0" encoding="utf-8"?>
<p:tagLst xmlns:p="http://schemas.openxmlformats.org/presentationml/2006/main">
  <p:tag name="KSO_WM_DIAGRAM_VIRTUALLY_FRAME" val="{&quot;height&quot;:431.8969291338584,&quot;left&quot;:56.69062992125985,&quot;top&quot;:171.66559055118108,&quot;width&quot;:1038.60937007874}"/>
</p:tagLst>
</file>

<file path=ppt/tags/tag32.xml><?xml version="1.0" encoding="utf-8"?>
<p:tagLst xmlns:p="http://schemas.openxmlformats.org/presentationml/2006/main">
  <p:tag name="KSO_WM_DIAGRAM_VIRTUALLY_FRAME" val="{&quot;height&quot;:431.8969291338584,&quot;left&quot;:56.69062992125985,&quot;top&quot;:171.66559055118108,&quot;width&quot;:1038.60937007874}"/>
</p:tagLst>
</file>

<file path=ppt/tags/tag33.xml><?xml version="1.0" encoding="utf-8"?>
<p:tagLst xmlns:p="http://schemas.openxmlformats.org/presentationml/2006/main">
  <p:tag name="KSO_WM_DIAGRAM_VIRTUALLY_FRAME" val="{&quot;height&quot;:431.8969291338584,&quot;left&quot;:56.69062992125985,&quot;top&quot;:171.66559055118108,&quot;width&quot;:1038.60937007874}"/>
</p:tagLst>
</file>

<file path=ppt/tags/tag34.xml><?xml version="1.0" encoding="utf-8"?>
<p:tagLst xmlns:p="http://schemas.openxmlformats.org/presentationml/2006/main">
  <p:tag name="KSO_WM_DIAGRAM_VIRTUALLY_FRAME" val="{&quot;height&quot;:431.8969291338584,&quot;left&quot;:56.69062992125985,&quot;top&quot;:171.66559055118108,&quot;width&quot;:1038.60937007874}"/>
</p:tagLst>
</file>

<file path=ppt/tags/tag35.xml><?xml version="1.0" encoding="utf-8"?>
<p:tagLst xmlns:p="http://schemas.openxmlformats.org/presentationml/2006/main">
  <p:tag name="KSO_WM_DIAGRAM_VIRTUALLY_FRAME" val="{&quot;height&quot;:431.8969291338584,&quot;left&quot;:56.69062992125985,&quot;top&quot;:171.66559055118108,&quot;width&quot;:1038.60937007874}"/>
</p:tagLst>
</file>

<file path=ppt/tags/tag36.xml><?xml version="1.0" encoding="utf-8"?>
<p:tagLst xmlns:p="http://schemas.openxmlformats.org/presentationml/2006/main">
  <p:tag name="KSO_WM_DIAGRAM_VIRTUALLY_FRAME" val="{&quot;height&quot;:431.8969291338584,&quot;left&quot;:56.69062992125985,&quot;top&quot;:171.66559055118108,&quot;width&quot;:1038.60937007874}"/>
</p:tagLst>
</file>

<file path=ppt/tags/tag37.xml><?xml version="1.0" encoding="utf-8"?>
<p:tagLst xmlns:p="http://schemas.openxmlformats.org/presentationml/2006/main">
  <p:tag name="KSO_WM_DIAGRAM_VIRTUALLY_FRAME" val="{&quot;height&quot;:431.8969291338584,&quot;left&quot;:56.69062992125985,&quot;top&quot;:171.66559055118108,&quot;width&quot;:1038.60937007874}"/>
</p:tagLst>
</file>

<file path=ppt/tags/tag38.xml><?xml version="1.0" encoding="utf-8"?>
<p:tagLst xmlns:p="http://schemas.openxmlformats.org/presentationml/2006/main">
  <p:tag name="KSO_WM_DIAGRAM_VIRTUALLY_FRAME" val="{&quot;height&quot;:431.8969291338584,&quot;left&quot;:56.69062992125985,&quot;top&quot;:171.66559055118108,&quot;width&quot;:1038.60937007874}"/>
</p:tagLst>
</file>

<file path=ppt/tags/tag39.xml><?xml version="1.0" encoding="utf-8"?>
<p:tagLst xmlns:p="http://schemas.openxmlformats.org/presentationml/2006/main">
  <p:tag name="KSO_WM_DIAGRAM_VIRTUALLY_FRAME" val="{&quot;height&quot;:431.8969291338584,&quot;left&quot;:56.69062992125985,&quot;top&quot;:171.66559055118108,&quot;width&quot;:1038.60937007874}"/>
</p:tagLst>
</file>

<file path=ppt/tags/tag4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40.xml><?xml version="1.0" encoding="utf-8"?>
<p:tagLst xmlns:p="http://schemas.openxmlformats.org/presentationml/2006/main">
  <p:tag name="KSO_WM_DIAGRAM_VIRTUALLY_FRAME" val="{&quot;height&quot;:431.8969291338584,&quot;left&quot;:56.69062992125985,&quot;top&quot;:171.66559055118108,&quot;width&quot;:1038.60937007874}"/>
</p:tagLst>
</file>

<file path=ppt/tags/tag41.xml><?xml version="1.0" encoding="utf-8"?>
<p:tagLst xmlns:p="http://schemas.openxmlformats.org/presentationml/2006/main">
  <p:tag name="KSO_WM_DIAGRAM_VIRTUALLY_FRAME" val="{&quot;height&quot;:431.8969291338584,&quot;left&quot;:56.69062992125985,&quot;top&quot;:171.66559055118108,&quot;width&quot;:1038.60937007874}"/>
</p:tagLst>
</file>

<file path=ppt/tags/tag42.xml><?xml version="1.0" encoding="utf-8"?>
<p:tagLst xmlns:p="http://schemas.openxmlformats.org/presentationml/2006/main">
  <p:tag name="KSO_WM_DIAGRAM_VIRTUALLY_FRAME" val="{&quot;height&quot;:431.8969291338584,&quot;left&quot;:56.69062992125985,&quot;top&quot;:171.66559055118108,&quot;width&quot;:1038.60937007874}"/>
</p:tagLst>
</file>

<file path=ppt/tags/tag43.xml><?xml version="1.0" encoding="utf-8"?>
<p:tagLst xmlns:p="http://schemas.openxmlformats.org/presentationml/2006/main">
  <p:tag name="KSO_WM_DIAGRAM_VIRTUALLY_FRAME" val="{&quot;height&quot;:431.8969291338584,&quot;left&quot;:56.69062992125985,&quot;top&quot;:171.66559055118108,&quot;width&quot;:1038.60937007874}"/>
</p:tagLst>
</file>

<file path=ppt/tags/tag44.xml><?xml version="1.0" encoding="utf-8"?>
<p:tagLst xmlns:p="http://schemas.openxmlformats.org/presentationml/2006/main">
  <p:tag name="KSO_WM_DIAGRAM_VIRTUALLY_FRAME" val="{&quot;height&quot;:431.8969291338584,&quot;left&quot;:56.69062992125985,&quot;top&quot;:171.66559055118108,&quot;width&quot;:1038.60937007874}"/>
</p:tagLst>
</file>

<file path=ppt/tags/tag45.xml><?xml version="1.0" encoding="utf-8"?>
<p:tagLst xmlns:p="http://schemas.openxmlformats.org/presentationml/2006/main">
  <p:tag name="KSO_WM_DIAGRAM_VIRTUALLY_FRAME" val="{&quot;height&quot;:431.8969291338584,&quot;left&quot;:56.69062992125985,&quot;top&quot;:171.66559055118108,&quot;width&quot;:1038.60937007874}"/>
</p:tagLst>
</file>

<file path=ppt/tags/tag46.xml><?xml version="1.0" encoding="utf-8"?>
<p:tagLst xmlns:p="http://schemas.openxmlformats.org/presentationml/2006/main">
  <p:tag name="KSO_WM_DIAGRAM_VIRTUALLY_FRAME" val="{&quot;height&quot;:431.8969291338584,&quot;left&quot;:56.69062992125985,&quot;top&quot;:171.66559055118108,&quot;width&quot;:1038.60937007874}"/>
</p:tagLst>
</file>

<file path=ppt/tags/tag47.xml><?xml version="1.0" encoding="utf-8"?>
<p:tagLst xmlns:p="http://schemas.openxmlformats.org/presentationml/2006/main">
  <p:tag name="KSO_WM_DIAGRAM_VIRTUALLY_FRAME" val="{&quot;height&quot;:431.8969291338584,&quot;left&quot;:56.69062992125985,&quot;top&quot;:171.66559055118108,&quot;width&quot;:1038.60937007874}"/>
</p:tagLst>
</file>

<file path=ppt/tags/tag48.xml><?xml version="1.0" encoding="utf-8"?>
<p:tagLst xmlns:p="http://schemas.openxmlformats.org/presentationml/2006/main">
  <p:tag name="KSO_WM_DIAGRAM_VIRTUALLY_FRAME" val="{&quot;height&quot;:431.8969291338584,&quot;left&quot;:56.69062992125985,&quot;top&quot;:171.66559055118108,&quot;width&quot;:1038.60937007874}"/>
</p:tagLst>
</file>

<file path=ppt/tags/tag49.xml><?xml version="1.0" encoding="utf-8"?>
<p:tagLst xmlns:p="http://schemas.openxmlformats.org/presentationml/2006/main">
  <p:tag name="KSO_WM_DIAGRAM_VIRTUALLY_FRAME" val="{&quot;height&quot;:431.8969291338584,&quot;left&quot;:56.69062992125985,&quot;top&quot;:171.66559055118108,&quot;width&quot;:1038.60937007874}"/>
</p:tagLst>
</file>

<file path=ppt/tags/tag5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50.xml><?xml version="1.0" encoding="utf-8"?>
<p:tagLst xmlns:p="http://schemas.openxmlformats.org/presentationml/2006/main">
  <p:tag name="KSO_WM_DIAGRAM_VIRTUALLY_FRAME" val="{&quot;height&quot;:431.8969291338584,&quot;left&quot;:56.69062992125985,&quot;top&quot;:171.66559055118108,&quot;width&quot;:1038.60937007874}"/>
</p:tagLst>
</file>

<file path=ppt/tags/tag51.xml><?xml version="1.0" encoding="utf-8"?>
<p:tagLst xmlns:p="http://schemas.openxmlformats.org/presentationml/2006/main">
  <p:tag name="KSO_WM_DIAGRAM_VIRTUALLY_FRAME" val="{&quot;height&quot;:431.8969291338584,&quot;left&quot;:56.69062992125985,&quot;top&quot;:171.66559055118108,&quot;width&quot;:1038.60937007874}"/>
</p:tagLst>
</file>

<file path=ppt/tags/tag6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7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8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ags/tag9.xml><?xml version="1.0" encoding="utf-8"?>
<p:tagLst xmlns:p="http://schemas.openxmlformats.org/presentationml/2006/main">
  <p:tag name="KSO_WM_DIAGRAM_VIRTUALLY_FRAME" val="{&quot;height&quot;:503.98125984251976,&quot;left&quot;:43.93125984251968,&quot;top&quot;:109.4531496062992,&quot;width&quot;:1064.1375590551183}"/>
</p:tagLst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7315</Words>
  <Application>WPS Presentation</Application>
  <PresentationFormat>On-screen Show (16:9)</PresentationFormat>
  <Paragraphs>397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0" baseType="lpstr">
      <vt:lpstr>Arial</vt:lpstr>
      <vt:lpstr>SimSun</vt:lpstr>
      <vt:lpstr>Wingdings</vt:lpstr>
      <vt:lpstr>Libre Baskerville</vt:lpstr>
      <vt:lpstr>Libre Baskerville</vt:lpstr>
      <vt:lpstr>Libre Baskerville</vt:lpstr>
      <vt:lpstr>DM Sans</vt:lpstr>
      <vt:lpstr>DM Sans</vt:lpstr>
      <vt:lpstr>DM Sans</vt:lpstr>
      <vt:lpstr>Libre Baskerville Light</vt:lpstr>
      <vt:lpstr>Segoe Print</vt:lpstr>
      <vt:lpstr>Libre Baskerville Light</vt:lpstr>
      <vt:lpstr>Libre Baskerville Light</vt:lpstr>
      <vt:lpstr>Microsoft YaHei</vt:lpstr>
      <vt:lpstr>Arial Unicode MS</vt:lpstr>
      <vt:lpstr>Calibri</vt:lpstr>
      <vt:lpstr>Wingdings</vt:lpstr>
      <vt:lpstr>MingLiU-ExtB</vt:lpstr>
      <vt:lpstr>Baskerville Old Face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Diya 2617</cp:lastModifiedBy>
  <cp:revision>6</cp:revision>
  <dcterms:created xsi:type="dcterms:W3CDTF">2025-12-07T10:46:00Z</dcterms:created>
  <dcterms:modified xsi:type="dcterms:W3CDTF">2025-12-07T19:52:40Z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E666BF9609814B428BCD9590327A660C_12</vt:lpwstr>
  </property>
  <property fmtid="{D5CDD505-2E9C-101B-9397-08002B2CF9AE}" pid="3" name="KSOProductBuildVer">
    <vt:lpwstr>1033-12.2.0.23155</vt:lpwstr>
  </property>
</Properties>
</file>